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Horizon" charset="1" panose="02000500000000000000"/>
      <p:regular r:id="rId26"/>
    </p:embeddedFont>
    <p:embeddedFont>
      <p:font typeface="Poppins" charset="1" panose="00000500000000000000"/>
      <p:regular r:id="rId27"/>
    </p:embeddedFont>
    <p:embeddedFont>
      <p:font typeface="Cy Grotesk Grand" charset="1" panose="00000507000000000000"/>
      <p:regular r:id="rId28"/>
    </p:embeddedFont>
    <p:embeddedFont>
      <p:font typeface="Poppins Bold" charset="1" panose="00000800000000000000"/>
      <p:regular r:id="rId29"/>
    </p:embeddedFont>
    <p:embeddedFont>
      <p:font typeface="Aileron Bold" charset="1" panose="00000800000000000000"/>
      <p:regular r:id="rId30"/>
    </p:embeddedFont>
    <p:embeddedFont>
      <p:font typeface="Aileron" charset="1" panose="00000500000000000000"/>
      <p:regular r:id="rId31"/>
    </p:embeddedFont>
    <p:embeddedFont>
      <p:font typeface="Poppins Light" charset="1" panose="00000400000000000000"/>
      <p:regular r:id="rId35"/>
    </p:embeddedFont>
    <p:embeddedFont>
      <p:font typeface="Poppins Medium" charset="1" panose="00000600000000000000"/>
      <p:regular r:id="rId36"/>
    </p:embeddedFont>
    <p:embeddedFont>
      <p:font typeface="Cy Grotesk Grand Bold" charset="1" panose="00000807000000000000"/>
      <p:regular r:id="rId37"/>
    </p:embeddedFont>
    <p:embeddedFont>
      <p:font typeface="Garet" charset="1" panose="00000000000000000000"/>
      <p:regular r:id="rId38"/>
    </p:embeddedFont>
    <p:embeddedFont>
      <p:font typeface="Roboto" charset="1" panose="02000000000000000000"/>
      <p:regular r:id="rId39"/>
    </p:embeddedFont>
    <p:embeddedFont>
      <p:font typeface="Roboto Bold" charset="1" panose="02000000000000000000"/>
      <p:regular r:id="rId40"/>
    </p:embeddedFont>
    <p:embeddedFont>
      <p:font typeface="Open Sans Bold" charset="1" panose="020B0806030504020204"/>
      <p:regular r:id="rId41"/>
    </p:embeddedFont>
    <p:embeddedFont>
      <p:font typeface="Roboto Italics" charset="1" panose="02000000000000000000"/>
      <p:regular r:id="rId42"/>
    </p:embeddedFont>
    <p:embeddedFont>
      <p:font typeface="DM Sans Bold" charset="1" panose="00000000000000000000"/>
      <p:regular r:id="rId43"/>
    </p:embeddedFont>
    <p:embeddedFont>
      <p:font typeface="DM Sans" charset="1" panose="000000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notesMasters/notesMaster1.xml" Type="http://schemas.openxmlformats.org/officeDocument/2006/relationships/notesMaster"/><Relationship Id="rId33" Target="theme/theme2.xml" Type="http://schemas.openxmlformats.org/officeDocument/2006/relationships/theme"/><Relationship Id="rId34" Target="notesSlides/notesSlide1.xml" Type="http://schemas.openxmlformats.org/officeDocument/2006/relationships/note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About the Company</a:t>
            </a:r>
          </a:p>
          <a:p>
            <a:r>
              <a:rPr lang="en-US"/>
              <a:t>Company Overview: Our company specializes in accounts receivable management within the B2B landscape. We understand that businesses operate on credit, and the timely collection of payments is crucial for maintaining healthy cash flow and operational efficiency.</a:t>
            </a:r>
          </a:p>
          <a:p>
            <a:r>
              <a:rPr lang="en-US"/>
              <a:t/>
            </a:r>
          </a:p>
          <a:p>
            <a:r>
              <a:rPr lang="en-US"/>
              <a:t>Key Functions:</a:t>
            </a:r>
          </a:p>
          <a:p>
            <a:r>
              <a:rPr lang="en-US"/>
              <a:t/>
            </a:r>
          </a:p>
          <a:p>
            <a:r>
              <a:rPr lang="en-US"/>
              <a:t>Invoice Management: We assist seller businesses in tracking and managing invoices issued to buyer businesses. Each invoice contains essential details such as payment due dates, invoice amounts, and baseline dates.</a:t>
            </a:r>
          </a:p>
          <a:p>
            <a:r>
              <a:rPr lang="en-US"/>
              <a:t/>
            </a:r>
          </a:p>
          <a:p>
            <a:r>
              <a:rPr lang="en-US"/>
              <a:t>Payment Collection: Our dedicated Accounts Receivable Department is responsible for collecting payments from customers for past due invoices. We ensure that businesses receive the funds owed to them for goods and services provided.</a:t>
            </a:r>
          </a:p>
          <a:p>
            <a:r>
              <a:rPr lang="en-US"/>
              <a:t/>
            </a:r>
          </a:p>
          <a:p>
            <a:r>
              <a:rPr lang="en-US"/>
              <a:t>Customer Communication: We proactively send reminders and follow-ups to customers regarding outstanding payments, helping to facilitate timely cash inflow.</a:t>
            </a:r>
          </a:p>
          <a:p>
            <a:r>
              <a:rPr lang="en-US"/>
              <a:t/>
            </a:r>
          </a:p>
          <a:p>
            <a:r>
              <a:rPr lang="en-US"/>
              <a:t>Cash Flow Optimization: By managing the entire accounts receivable process, we help businesses optimize their cash flow, ensuring they get paid for the products and services they supply.</a:t>
            </a:r>
          </a:p>
          <a:p>
            <a:r>
              <a:rPr lang="en-US"/>
              <a:t/>
            </a:r>
          </a:p>
          <a:p>
            <a:r>
              <a:rPr lang="en-US"/>
              <a:t>Mission: Our mission is to streamline the accounts receivable process for businesses, enabling them to focus on their core operations while we handle the complexities of payment collection and invoice management.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 Target="../media/image10.jpe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23" Target="../media/image47.png" Type="http://schemas.openxmlformats.org/officeDocument/2006/relationships/image"/><Relationship Id="rId24" Target="../media/image48.svg" Type="http://schemas.openxmlformats.org/officeDocument/2006/relationships/image"/><Relationship Id="rId25" Target="../media/image49.png" Type="http://schemas.openxmlformats.org/officeDocument/2006/relationships/image"/><Relationship Id="rId26" Target="../media/image50.sv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jpeg" Type="http://schemas.openxmlformats.org/officeDocument/2006/relationships/image"/><Relationship Id="rId8"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0.jpeg" Type="http://schemas.openxmlformats.org/officeDocument/2006/relationships/image"/><Relationship Id="rId4"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15" r="0" b="-127851"/>
            </a:stretch>
          </a:blipFill>
        </p:spPr>
      </p:sp>
      <p:grpSp>
        <p:nvGrpSpPr>
          <p:cNvPr name="Group 3" id="3"/>
          <p:cNvGrpSpPr/>
          <p:nvPr/>
        </p:nvGrpSpPr>
        <p:grpSpPr>
          <a:xfrm rot="0">
            <a:off x="6154811" y="8767751"/>
            <a:ext cx="6066557" cy="634718"/>
            <a:chOff x="0" y="0"/>
            <a:chExt cx="1597776" cy="167169"/>
          </a:xfrm>
        </p:grpSpPr>
        <p:sp>
          <p:nvSpPr>
            <p:cNvPr name="Freeform 4" id="4"/>
            <p:cNvSpPr/>
            <p:nvPr/>
          </p:nvSpPr>
          <p:spPr>
            <a:xfrm flipH="false" flipV="false" rot="0">
              <a:off x="0" y="0"/>
              <a:ext cx="1597776" cy="167169"/>
            </a:xfrm>
            <a:custGeom>
              <a:avLst/>
              <a:gdLst/>
              <a:ahLst/>
              <a:cxnLst/>
              <a:rect r="r" b="b" t="t" l="l"/>
              <a:pathLst>
                <a:path h="167169" w="1597776">
                  <a:moveTo>
                    <a:pt x="83584" y="0"/>
                  </a:moveTo>
                  <a:lnTo>
                    <a:pt x="1514192" y="0"/>
                  </a:lnTo>
                  <a:cubicBezTo>
                    <a:pt x="1536360" y="0"/>
                    <a:pt x="1557620" y="8806"/>
                    <a:pt x="1573295" y="24481"/>
                  </a:cubicBezTo>
                  <a:cubicBezTo>
                    <a:pt x="1588970" y="40156"/>
                    <a:pt x="1597776" y="61416"/>
                    <a:pt x="1597776" y="83584"/>
                  </a:cubicBezTo>
                  <a:lnTo>
                    <a:pt x="1597776" y="83584"/>
                  </a:lnTo>
                  <a:cubicBezTo>
                    <a:pt x="1597776" y="129747"/>
                    <a:pt x="1560354" y="167169"/>
                    <a:pt x="1514192" y="167169"/>
                  </a:cubicBezTo>
                  <a:lnTo>
                    <a:pt x="83584" y="167169"/>
                  </a:lnTo>
                  <a:cubicBezTo>
                    <a:pt x="37422" y="167169"/>
                    <a:pt x="0" y="129747"/>
                    <a:pt x="0" y="83584"/>
                  </a:cubicBezTo>
                  <a:lnTo>
                    <a:pt x="0" y="83584"/>
                  </a:lnTo>
                  <a:cubicBezTo>
                    <a:pt x="0" y="37422"/>
                    <a:pt x="37422" y="0"/>
                    <a:pt x="83584"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47625"/>
              <a:ext cx="1597776" cy="214794"/>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1574462" y="3857945"/>
            <a:ext cx="15139075" cy="1464113"/>
          </a:xfrm>
          <a:prstGeom prst="rect">
            <a:avLst/>
          </a:prstGeom>
        </p:spPr>
        <p:txBody>
          <a:bodyPr anchor="t" rtlCol="false" tIns="0" lIns="0" bIns="0" rIns="0">
            <a:spAutoFit/>
          </a:bodyPr>
          <a:lstStyle/>
          <a:p>
            <a:pPr algn="ctr">
              <a:lnSpc>
                <a:spcPts val="11175"/>
              </a:lnSpc>
            </a:pPr>
            <a:r>
              <a:rPr lang="en-US" sz="7982">
                <a:solidFill>
                  <a:srgbClr val="FFFFFF"/>
                </a:solidFill>
                <a:latin typeface="Horizon"/>
                <a:ea typeface="Horizon"/>
                <a:cs typeface="Horizon"/>
                <a:sym typeface="Horizon"/>
              </a:rPr>
              <a:t>Customer invoice</a:t>
            </a:r>
          </a:p>
        </p:txBody>
      </p:sp>
      <p:sp>
        <p:nvSpPr>
          <p:cNvPr name="TextBox 7" id="7"/>
          <p:cNvSpPr txBox="true"/>
          <p:nvPr/>
        </p:nvSpPr>
        <p:spPr>
          <a:xfrm rot="0">
            <a:off x="4764057" y="5198233"/>
            <a:ext cx="8759886" cy="751547"/>
          </a:xfrm>
          <a:prstGeom prst="rect">
            <a:avLst/>
          </a:prstGeom>
        </p:spPr>
        <p:txBody>
          <a:bodyPr anchor="t" rtlCol="false" tIns="0" lIns="0" bIns="0" rIns="0">
            <a:spAutoFit/>
          </a:bodyPr>
          <a:lstStyle/>
          <a:p>
            <a:pPr algn="ctr">
              <a:lnSpc>
                <a:spcPts val="5826"/>
              </a:lnSpc>
            </a:pPr>
            <a:r>
              <a:rPr lang="en-US" sz="4161" spc="753">
                <a:solidFill>
                  <a:srgbClr val="FFFFFF"/>
                </a:solidFill>
                <a:latin typeface="Poppins"/>
                <a:ea typeface="Poppins"/>
                <a:cs typeface="Poppins"/>
                <a:sym typeface="Poppins"/>
              </a:rPr>
              <a:t>COHORT ANALYSIS</a:t>
            </a:r>
          </a:p>
        </p:txBody>
      </p:sp>
      <p:sp>
        <p:nvSpPr>
          <p:cNvPr name="TextBox 8" id="8"/>
          <p:cNvSpPr txBox="true"/>
          <p:nvPr/>
        </p:nvSpPr>
        <p:spPr>
          <a:xfrm rot="0">
            <a:off x="6357738" y="8905077"/>
            <a:ext cx="5572523" cy="353223"/>
          </a:xfrm>
          <a:prstGeom prst="rect">
            <a:avLst/>
          </a:prstGeom>
        </p:spPr>
        <p:txBody>
          <a:bodyPr anchor="t" rtlCol="false" tIns="0" lIns="0" bIns="0" rIns="0">
            <a:spAutoFit/>
          </a:bodyPr>
          <a:lstStyle/>
          <a:p>
            <a:pPr algn="ctr">
              <a:lnSpc>
                <a:spcPts val="2897"/>
              </a:lnSpc>
            </a:pPr>
            <a:r>
              <a:rPr lang="en-US" sz="2069" spc="374">
                <a:solidFill>
                  <a:srgbClr val="FFFFFF"/>
                </a:solidFill>
                <a:latin typeface="Cy Grotesk Grand"/>
                <a:ea typeface="Cy Grotesk Grand"/>
                <a:cs typeface="Cy Grotesk Grand"/>
                <a:sym typeface="Cy Grotesk Grand"/>
              </a:rPr>
              <a:t>3RD GROUP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1837287" y="598803"/>
            <a:ext cx="3553843" cy="9525"/>
          </a:xfrm>
          <a:prstGeom prst="line">
            <a:avLst/>
          </a:prstGeom>
          <a:ln cap="flat" w="19050">
            <a:solidFill>
              <a:srgbClr val="0D0D0D"/>
            </a:solidFill>
            <a:prstDash val="solid"/>
            <a:headEnd type="none" len="sm" w="sm"/>
            <a:tailEnd type="none" len="sm" w="sm"/>
          </a:ln>
        </p:spPr>
      </p:sp>
      <p:sp>
        <p:nvSpPr>
          <p:cNvPr name="TextBox 4" id="4"/>
          <p:cNvSpPr txBox="true"/>
          <p:nvPr/>
        </p:nvSpPr>
        <p:spPr>
          <a:xfrm rot="0">
            <a:off x="543891" y="228916"/>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09</a:t>
            </a:r>
          </a:p>
        </p:txBody>
      </p:sp>
      <p:grpSp>
        <p:nvGrpSpPr>
          <p:cNvPr name="Group 5" id="5"/>
          <p:cNvGrpSpPr/>
          <p:nvPr/>
        </p:nvGrpSpPr>
        <p:grpSpPr>
          <a:xfrm rot="0">
            <a:off x="2552696" y="8779376"/>
            <a:ext cx="14162930" cy="687387"/>
            <a:chOff x="0" y="0"/>
            <a:chExt cx="3730155" cy="181040"/>
          </a:xfrm>
        </p:grpSpPr>
        <p:sp>
          <p:nvSpPr>
            <p:cNvPr name="Freeform 6" id="6"/>
            <p:cNvSpPr/>
            <p:nvPr/>
          </p:nvSpPr>
          <p:spPr>
            <a:xfrm flipH="false" flipV="false" rot="0">
              <a:off x="0" y="0"/>
              <a:ext cx="3730154" cy="181040"/>
            </a:xfrm>
            <a:custGeom>
              <a:avLst/>
              <a:gdLst/>
              <a:ahLst/>
              <a:cxnLst/>
              <a:rect r="r" b="b" t="t" l="l"/>
              <a:pathLst>
                <a:path h="181040" w="3730154">
                  <a:moveTo>
                    <a:pt x="11479" y="0"/>
                  </a:moveTo>
                  <a:lnTo>
                    <a:pt x="3718675" y="0"/>
                  </a:lnTo>
                  <a:cubicBezTo>
                    <a:pt x="3725015" y="0"/>
                    <a:pt x="3730154" y="5139"/>
                    <a:pt x="3730154" y="11479"/>
                  </a:cubicBezTo>
                  <a:lnTo>
                    <a:pt x="3730154" y="169561"/>
                  </a:lnTo>
                  <a:cubicBezTo>
                    <a:pt x="3730154" y="172605"/>
                    <a:pt x="3728945" y="175525"/>
                    <a:pt x="3726792" y="177678"/>
                  </a:cubicBezTo>
                  <a:cubicBezTo>
                    <a:pt x="3724639" y="179831"/>
                    <a:pt x="3721720" y="181040"/>
                    <a:pt x="3718675" y="181040"/>
                  </a:cubicBezTo>
                  <a:lnTo>
                    <a:pt x="11479" y="181040"/>
                  </a:lnTo>
                  <a:cubicBezTo>
                    <a:pt x="5139" y="181040"/>
                    <a:pt x="0" y="175901"/>
                    <a:pt x="0" y="169561"/>
                  </a:cubicBezTo>
                  <a:lnTo>
                    <a:pt x="0" y="11479"/>
                  </a:lnTo>
                  <a:cubicBezTo>
                    <a:pt x="0" y="5139"/>
                    <a:pt x="5139" y="0"/>
                    <a:pt x="11479" y="0"/>
                  </a:cubicBezTo>
                  <a:close/>
                </a:path>
              </a:pathLst>
            </a:custGeom>
            <a:solidFill>
              <a:srgbClr val="000000"/>
            </a:solidFill>
          </p:spPr>
        </p:sp>
        <p:sp>
          <p:nvSpPr>
            <p:cNvPr name="TextBox 7" id="7"/>
            <p:cNvSpPr txBox="true"/>
            <p:nvPr/>
          </p:nvSpPr>
          <p:spPr>
            <a:xfrm>
              <a:off x="0" y="-57150"/>
              <a:ext cx="3730155" cy="238190"/>
            </a:xfrm>
            <a:prstGeom prst="rect">
              <a:avLst/>
            </a:prstGeom>
          </p:spPr>
          <p:txBody>
            <a:bodyPr anchor="ctr" rtlCol="false" tIns="50800" lIns="50800" bIns="50800" rIns="50800"/>
            <a:lstStyle/>
            <a:p>
              <a:pPr algn="l">
                <a:lnSpc>
                  <a:spcPts val="3079"/>
                </a:lnSpc>
              </a:pPr>
              <a:r>
                <a:rPr lang="en-US" sz="2199" b="true">
                  <a:solidFill>
                    <a:srgbClr val="FFFFFF"/>
                  </a:solidFill>
                  <a:latin typeface="Poppins Bold"/>
                  <a:ea typeface="Poppins Bold"/>
                  <a:cs typeface="Poppins Bold"/>
                  <a:sym typeface="Poppins Bold"/>
                </a:rPr>
                <a:t>   Customer retention decreases significantly over time since the start of the cohort.</a:t>
              </a:r>
            </a:p>
          </p:txBody>
        </p:sp>
      </p:grpSp>
      <p:grpSp>
        <p:nvGrpSpPr>
          <p:cNvPr name="Group 8" id="8"/>
          <p:cNvGrpSpPr/>
          <p:nvPr/>
        </p:nvGrpSpPr>
        <p:grpSpPr>
          <a:xfrm rot="0">
            <a:off x="1572373" y="8779376"/>
            <a:ext cx="687387" cy="703228"/>
            <a:chOff x="0" y="0"/>
            <a:chExt cx="812800" cy="831531"/>
          </a:xfrm>
        </p:grpSpPr>
        <p:sp>
          <p:nvSpPr>
            <p:cNvPr name="Freeform 9" id="9"/>
            <p:cNvSpPr/>
            <p:nvPr/>
          </p:nvSpPr>
          <p:spPr>
            <a:xfrm flipH="false" flipV="false" rot="0">
              <a:off x="0" y="0"/>
              <a:ext cx="812800" cy="831531"/>
            </a:xfrm>
            <a:custGeom>
              <a:avLst/>
              <a:gdLst/>
              <a:ahLst/>
              <a:cxnLst/>
              <a:rect r="r" b="b" t="t" l="l"/>
              <a:pathLst>
                <a:path h="831531" w="812800">
                  <a:moveTo>
                    <a:pt x="406400" y="0"/>
                  </a:moveTo>
                  <a:cubicBezTo>
                    <a:pt x="181951" y="0"/>
                    <a:pt x="0" y="186145"/>
                    <a:pt x="0" y="415765"/>
                  </a:cubicBezTo>
                  <a:cubicBezTo>
                    <a:pt x="0" y="645386"/>
                    <a:pt x="181951" y="831531"/>
                    <a:pt x="406400" y="831531"/>
                  </a:cubicBezTo>
                  <a:cubicBezTo>
                    <a:pt x="630849" y="831531"/>
                    <a:pt x="812800" y="645386"/>
                    <a:pt x="812800" y="415765"/>
                  </a:cubicBezTo>
                  <a:cubicBezTo>
                    <a:pt x="812800" y="186145"/>
                    <a:pt x="630849" y="0"/>
                    <a:pt x="406400" y="0"/>
                  </a:cubicBezTo>
                  <a:close/>
                </a:path>
              </a:pathLst>
            </a:custGeom>
            <a:solidFill>
              <a:srgbClr val="000000"/>
            </a:solidFill>
          </p:spPr>
        </p:sp>
        <p:sp>
          <p:nvSpPr>
            <p:cNvPr name="TextBox 10" id="10"/>
            <p:cNvSpPr txBox="true"/>
            <p:nvPr/>
          </p:nvSpPr>
          <p:spPr>
            <a:xfrm>
              <a:off x="76200" y="20806"/>
              <a:ext cx="660400" cy="732769"/>
            </a:xfrm>
            <a:prstGeom prst="rect">
              <a:avLst/>
            </a:prstGeom>
          </p:spPr>
          <p:txBody>
            <a:bodyPr anchor="ctr" rtlCol="false" tIns="50800" lIns="50800" bIns="50800" rIns="50800"/>
            <a:lstStyle/>
            <a:p>
              <a:pPr algn="ctr">
                <a:lnSpc>
                  <a:spcPts val="2799"/>
                </a:lnSpc>
              </a:pPr>
              <a:r>
                <a:rPr lang="en-US" b="true" sz="1999">
                  <a:solidFill>
                    <a:srgbClr val="FFFFFF"/>
                  </a:solidFill>
                  <a:latin typeface="Poppins Bold"/>
                  <a:ea typeface="Poppins Bold"/>
                  <a:cs typeface="Poppins Bold"/>
                  <a:sym typeface="Poppins Bold"/>
                </a:rPr>
                <a:t>2</a:t>
              </a:r>
            </a:p>
          </p:txBody>
        </p:sp>
      </p:grpSp>
      <p:sp>
        <p:nvSpPr>
          <p:cNvPr name="Freeform 11" id="11"/>
          <p:cNvSpPr/>
          <p:nvPr/>
        </p:nvSpPr>
        <p:spPr>
          <a:xfrm flipH="false" flipV="false" rot="0">
            <a:off x="3291217" y="1554344"/>
            <a:ext cx="11705566" cy="6686804"/>
          </a:xfrm>
          <a:custGeom>
            <a:avLst/>
            <a:gdLst/>
            <a:ahLst/>
            <a:cxnLst/>
            <a:rect r="r" b="b" t="t" l="l"/>
            <a:pathLst>
              <a:path h="6686804" w="11705566">
                <a:moveTo>
                  <a:pt x="0" y="0"/>
                </a:moveTo>
                <a:lnTo>
                  <a:pt x="11705566" y="0"/>
                </a:lnTo>
                <a:lnTo>
                  <a:pt x="11705566" y="6686805"/>
                </a:lnTo>
                <a:lnTo>
                  <a:pt x="0" y="6686805"/>
                </a:lnTo>
                <a:lnTo>
                  <a:pt x="0" y="0"/>
                </a:lnTo>
                <a:close/>
              </a:path>
            </a:pathLst>
          </a:custGeom>
          <a:blipFill>
            <a:blip r:embed="rId3"/>
            <a:stretch>
              <a:fillRect l="0" t="0" r="0" b="0"/>
            </a:stretch>
          </a:blipFill>
        </p:spPr>
      </p:sp>
      <p:sp>
        <p:nvSpPr>
          <p:cNvPr name="TextBox 12" id="12"/>
          <p:cNvSpPr txBox="true"/>
          <p:nvPr/>
        </p:nvSpPr>
        <p:spPr>
          <a:xfrm rot="0">
            <a:off x="2093404" y="638888"/>
            <a:ext cx="14101192" cy="761072"/>
          </a:xfrm>
          <a:prstGeom prst="rect">
            <a:avLst/>
          </a:prstGeom>
        </p:spPr>
        <p:txBody>
          <a:bodyPr anchor="t" rtlCol="false" tIns="0" lIns="0" bIns="0" rIns="0">
            <a:spAutoFit/>
          </a:bodyPr>
          <a:lstStyle/>
          <a:p>
            <a:pPr algn="l">
              <a:lnSpc>
                <a:spcPts val="5826"/>
              </a:lnSpc>
            </a:pPr>
            <a:r>
              <a:rPr lang="en-US" sz="4161" spc="753">
                <a:solidFill>
                  <a:srgbClr val="0D0D0D"/>
                </a:solidFill>
                <a:latin typeface="Horizon"/>
                <a:ea typeface="Horizon"/>
                <a:cs typeface="Horizon"/>
                <a:sym typeface="Horizon"/>
              </a:rPr>
              <a:t>ANALYSIS COHORT LINEPLOT</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1837287" y="598803"/>
            <a:ext cx="3553843" cy="9525"/>
          </a:xfrm>
          <a:prstGeom prst="line">
            <a:avLst/>
          </a:prstGeom>
          <a:ln cap="flat" w="19050">
            <a:solidFill>
              <a:srgbClr val="0D0D0D"/>
            </a:solidFill>
            <a:prstDash val="solid"/>
            <a:headEnd type="none" len="sm" w="sm"/>
            <a:tailEnd type="none" len="sm" w="sm"/>
          </a:ln>
        </p:spPr>
      </p:sp>
      <p:grpSp>
        <p:nvGrpSpPr>
          <p:cNvPr name="Group 4" id="4"/>
          <p:cNvGrpSpPr/>
          <p:nvPr/>
        </p:nvGrpSpPr>
        <p:grpSpPr>
          <a:xfrm rot="0">
            <a:off x="2552696" y="8779376"/>
            <a:ext cx="14162930" cy="687387"/>
            <a:chOff x="0" y="0"/>
            <a:chExt cx="3730155" cy="181040"/>
          </a:xfrm>
        </p:grpSpPr>
        <p:sp>
          <p:nvSpPr>
            <p:cNvPr name="Freeform 5" id="5"/>
            <p:cNvSpPr/>
            <p:nvPr/>
          </p:nvSpPr>
          <p:spPr>
            <a:xfrm flipH="false" flipV="false" rot="0">
              <a:off x="0" y="0"/>
              <a:ext cx="3730154" cy="181040"/>
            </a:xfrm>
            <a:custGeom>
              <a:avLst/>
              <a:gdLst/>
              <a:ahLst/>
              <a:cxnLst/>
              <a:rect r="r" b="b" t="t" l="l"/>
              <a:pathLst>
                <a:path h="181040" w="3730154">
                  <a:moveTo>
                    <a:pt x="11479" y="0"/>
                  </a:moveTo>
                  <a:lnTo>
                    <a:pt x="3718675" y="0"/>
                  </a:lnTo>
                  <a:cubicBezTo>
                    <a:pt x="3725015" y="0"/>
                    <a:pt x="3730154" y="5139"/>
                    <a:pt x="3730154" y="11479"/>
                  </a:cubicBezTo>
                  <a:lnTo>
                    <a:pt x="3730154" y="169561"/>
                  </a:lnTo>
                  <a:cubicBezTo>
                    <a:pt x="3730154" y="172605"/>
                    <a:pt x="3728945" y="175525"/>
                    <a:pt x="3726792" y="177678"/>
                  </a:cubicBezTo>
                  <a:cubicBezTo>
                    <a:pt x="3724639" y="179831"/>
                    <a:pt x="3721720" y="181040"/>
                    <a:pt x="3718675" y="181040"/>
                  </a:cubicBezTo>
                  <a:lnTo>
                    <a:pt x="11479" y="181040"/>
                  </a:lnTo>
                  <a:cubicBezTo>
                    <a:pt x="5139" y="181040"/>
                    <a:pt x="0" y="175901"/>
                    <a:pt x="0" y="169561"/>
                  </a:cubicBezTo>
                  <a:lnTo>
                    <a:pt x="0" y="11479"/>
                  </a:lnTo>
                  <a:cubicBezTo>
                    <a:pt x="0" y="5139"/>
                    <a:pt x="5139" y="0"/>
                    <a:pt x="11479" y="0"/>
                  </a:cubicBezTo>
                  <a:close/>
                </a:path>
              </a:pathLst>
            </a:custGeom>
            <a:solidFill>
              <a:srgbClr val="000000"/>
            </a:solidFill>
          </p:spPr>
        </p:sp>
        <p:sp>
          <p:nvSpPr>
            <p:cNvPr name="TextBox 6" id="6"/>
            <p:cNvSpPr txBox="true"/>
            <p:nvPr/>
          </p:nvSpPr>
          <p:spPr>
            <a:xfrm>
              <a:off x="0" y="-57150"/>
              <a:ext cx="3730155" cy="238190"/>
            </a:xfrm>
            <a:prstGeom prst="rect">
              <a:avLst/>
            </a:prstGeom>
          </p:spPr>
          <p:txBody>
            <a:bodyPr anchor="ctr" rtlCol="false" tIns="50800" lIns="50800" bIns="50800" rIns="50800"/>
            <a:lstStyle/>
            <a:p>
              <a:pPr algn="l">
                <a:lnSpc>
                  <a:spcPts val="3079"/>
                </a:lnSpc>
              </a:pPr>
              <a:r>
                <a:rPr lang="en-US" sz="2199" b="true">
                  <a:solidFill>
                    <a:srgbClr val="FFFFFF"/>
                  </a:solidFill>
                  <a:latin typeface="Poppins Bold"/>
                  <a:ea typeface="Poppins Bold"/>
                  <a:cs typeface="Poppins Bold"/>
                  <a:sym typeface="Poppins Bold"/>
                </a:rPr>
                <a:t>   Many customers stopped using the service in the 9th and 12th months of 2019.</a:t>
              </a:r>
            </a:p>
          </p:txBody>
        </p:sp>
      </p:grpSp>
      <p:grpSp>
        <p:nvGrpSpPr>
          <p:cNvPr name="Group 7" id="7"/>
          <p:cNvGrpSpPr/>
          <p:nvPr/>
        </p:nvGrpSpPr>
        <p:grpSpPr>
          <a:xfrm rot="0">
            <a:off x="1572373" y="8779376"/>
            <a:ext cx="687387" cy="703228"/>
            <a:chOff x="0" y="0"/>
            <a:chExt cx="812800" cy="831531"/>
          </a:xfrm>
        </p:grpSpPr>
        <p:sp>
          <p:nvSpPr>
            <p:cNvPr name="Freeform 8" id="8"/>
            <p:cNvSpPr/>
            <p:nvPr/>
          </p:nvSpPr>
          <p:spPr>
            <a:xfrm flipH="false" flipV="false" rot="0">
              <a:off x="0" y="0"/>
              <a:ext cx="812800" cy="831531"/>
            </a:xfrm>
            <a:custGeom>
              <a:avLst/>
              <a:gdLst/>
              <a:ahLst/>
              <a:cxnLst/>
              <a:rect r="r" b="b" t="t" l="l"/>
              <a:pathLst>
                <a:path h="831531" w="812800">
                  <a:moveTo>
                    <a:pt x="406400" y="0"/>
                  </a:moveTo>
                  <a:cubicBezTo>
                    <a:pt x="181951" y="0"/>
                    <a:pt x="0" y="186145"/>
                    <a:pt x="0" y="415765"/>
                  </a:cubicBezTo>
                  <a:cubicBezTo>
                    <a:pt x="0" y="645386"/>
                    <a:pt x="181951" y="831531"/>
                    <a:pt x="406400" y="831531"/>
                  </a:cubicBezTo>
                  <a:cubicBezTo>
                    <a:pt x="630849" y="831531"/>
                    <a:pt x="812800" y="645386"/>
                    <a:pt x="812800" y="415765"/>
                  </a:cubicBezTo>
                  <a:cubicBezTo>
                    <a:pt x="812800" y="186145"/>
                    <a:pt x="630849" y="0"/>
                    <a:pt x="406400" y="0"/>
                  </a:cubicBezTo>
                  <a:close/>
                </a:path>
              </a:pathLst>
            </a:custGeom>
            <a:solidFill>
              <a:srgbClr val="000000"/>
            </a:solidFill>
          </p:spPr>
        </p:sp>
        <p:sp>
          <p:nvSpPr>
            <p:cNvPr name="TextBox 9" id="9"/>
            <p:cNvSpPr txBox="true"/>
            <p:nvPr/>
          </p:nvSpPr>
          <p:spPr>
            <a:xfrm>
              <a:off x="76200" y="20806"/>
              <a:ext cx="660400" cy="732769"/>
            </a:xfrm>
            <a:prstGeom prst="rect">
              <a:avLst/>
            </a:prstGeom>
          </p:spPr>
          <p:txBody>
            <a:bodyPr anchor="ctr" rtlCol="false" tIns="50800" lIns="50800" bIns="50800" rIns="50800"/>
            <a:lstStyle/>
            <a:p>
              <a:pPr algn="ctr">
                <a:lnSpc>
                  <a:spcPts val="2799"/>
                </a:lnSpc>
              </a:pPr>
              <a:r>
                <a:rPr lang="en-US" b="true" sz="1999">
                  <a:solidFill>
                    <a:srgbClr val="FFFFFF"/>
                  </a:solidFill>
                  <a:latin typeface="Poppins Bold"/>
                  <a:ea typeface="Poppins Bold"/>
                  <a:cs typeface="Poppins Bold"/>
                  <a:sym typeface="Poppins Bold"/>
                </a:rPr>
                <a:t>3</a:t>
              </a:r>
            </a:p>
          </p:txBody>
        </p:sp>
      </p:grpSp>
      <p:sp>
        <p:nvSpPr>
          <p:cNvPr name="TextBox 10" id="10"/>
          <p:cNvSpPr txBox="true"/>
          <p:nvPr/>
        </p:nvSpPr>
        <p:spPr>
          <a:xfrm rot="0">
            <a:off x="543891" y="228916"/>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10</a:t>
            </a:r>
          </a:p>
        </p:txBody>
      </p:sp>
      <p:sp>
        <p:nvSpPr>
          <p:cNvPr name="Freeform 11" id="11"/>
          <p:cNvSpPr/>
          <p:nvPr/>
        </p:nvSpPr>
        <p:spPr>
          <a:xfrm flipH="false" flipV="false" rot="0">
            <a:off x="3291217" y="1554344"/>
            <a:ext cx="11705566" cy="6686804"/>
          </a:xfrm>
          <a:custGeom>
            <a:avLst/>
            <a:gdLst/>
            <a:ahLst/>
            <a:cxnLst/>
            <a:rect r="r" b="b" t="t" l="l"/>
            <a:pathLst>
              <a:path h="6686804" w="11705566">
                <a:moveTo>
                  <a:pt x="0" y="0"/>
                </a:moveTo>
                <a:lnTo>
                  <a:pt x="11705566" y="0"/>
                </a:lnTo>
                <a:lnTo>
                  <a:pt x="11705566" y="6686805"/>
                </a:lnTo>
                <a:lnTo>
                  <a:pt x="0" y="6686805"/>
                </a:lnTo>
                <a:lnTo>
                  <a:pt x="0" y="0"/>
                </a:lnTo>
                <a:close/>
              </a:path>
            </a:pathLst>
          </a:custGeom>
          <a:blipFill>
            <a:blip r:embed="rId3"/>
            <a:stretch>
              <a:fillRect l="0" t="0" r="0" b="0"/>
            </a:stretch>
          </a:blipFill>
        </p:spPr>
      </p:sp>
      <p:sp>
        <p:nvSpPr>
          <p:cNvPr name="TextBox 12" id="12"/>
          <p:cNvSpPr txBox="true"/>
          <p:nvPr/>
        </p:nvSpPr>
        <p:spPr>
          <a:xfrm rot="0">
            <a:off x="2093404" y="638888"/>
            <a:ext cx="14101192" cy="761072"/>
          </a:xfrm>
          <a:prstGeom prst="rect">
            <a:avLst/>
          </a:prstGeom>
        </p:spPr>
        <p:txBody>
          <a:bodyPr anchor="t" rtlCol="false" tIns="0" lIns="0" bIns="0" rIns="0">
            <a:spAutoFit/>
          </a:bodyPr>
          <a:lstStyle/>
          <a:p>
            <a:pPr algn="l">
              <a:lnSpc>
                <a:spcPts val="5826"/>
              </a:lnSpc>
            </a:pPr>
            <a:r>
              <a:rPr lang="en-US" sz="4161" spc="753">
                <a:solidFill>
                  <a:srgbClr val="0D0D0D"/>
                </a:solidFill>
                <a:latin typeface="Horizon"/>
                <a:ea typeface="Horizon"/>
                <a:cs typeface="Horizon"/>
                <a:sym typeface="Horizon"/>
              </a:rPr>
              <a:t>ANALYSIS COHORT LINEPLOT</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1837287" y="598803"/>
            <a:ext cx="3553843" cy="9525"/>
          </a:xfrm>
          <a:prstGeom prst="line">
            <a:avLst/>
          </a:prstGeom>
          <a:ln cap="flat" w="19050">
            <a:solidFill>
              <a:srgbClr val="0D0D0D"/>
            </a:solidFill>
            <a:prstDash val="solid"/>
            <a:headEnd type="none" len="sm" w="sm"/>
            <a:tailEnd type="none" len="sm" w="sm"/>
          </a:ln>
        </p:spPr>
      </p:sp>
      <p:grpSp>
        <p:nvGrpSpPr>
          <p:cNvPr name="Group 4" id="4"/>
          <p:cNvGrpSpPr/>
          <p:nvPr/>
        </p:nvGrpSpPr>
        <p:grpSpPr>
          <a:xfrm rot="0">
            <a:off x="2552696" y="8779376"/>
            <a:ext cx="14162930" cy="687387"/>
            <a:chOff x="0" y="0"/>
            <a:chExt cx="3730155" cy="181040"/>
          </a:xfrm>
        </p:grpSpPr>
        <p:sp>
          <p:nvSpPr>
            <p:cNvPr name="Freeform 5" id="5"/>
            <p:cNvSpPr/>
            <p:nvPr/>
          </p:nvSpPr>
          <p:spPr>
            <a:xfrm flipH="false" flipV="false" rot="0">
              <a:off x="0" y="0"/>
              <a:ext cx="3730154" cy="181040"/>
            </a:xfrm>
            <a:custGeom>
              <a:avLst/>
              <a:gdLst/>
              <a:ahLst/>
              <a:cxnLst/>
              <a:rect r="r" b="b" t="t" l="l"/>
              <a:pathLst>
                <a:path h="181040" w="3730154">
                  <a:moveTo>
                    <a:pt x="11479" y="0"/>
                  </a:moveTo>
                  <a:lnTo>
                    <a:pt x="3718675" y="0"/>
                  </a:lnTo>
                  <a:cubicBezTo>
                    <a:pt x="3725015" y="0"/>
                    <a:pt x="3730154" y="5139"/>
                    <a:pt x="3730154" y="11479"/>
                  </a:cubicBezTo>
                  <a:lnTo>
                    <a:pt x="3730154" y="169561"/>
                  </a:lnTo>
                  <a:cubicBezTo>
                    <a:pt x="3730154" y="172605"/>
                    <a:pt x="3728945" y="175525"/>
                    <a:pt x="3726792" y="177678"/>
                  </a:cubicBezTo>
                  <a:cubicBezTo>
                    <a:pt x="3724639" y="179831"/>
                    <a:pt x="3721720" y="181040"/>
                    <a:pt x="3718675" y="181040"/>
                  </a:cubicBezTo>
                  <a:lnTo>
                    <a:pt x="11479" y="181040"/>
                  </a:lnTo>
                  <a:cubicBezTo>
                    <a:pt x="5139" y="181040"/>
                    <a:pt x="0" y="175901"/>
                    <a:pt x="0" y="169561"/>
                  </a:cubicBezTo>
                  <a:lnTo>
                    <a:pt x="0" y="11479"/>
                  </a:lnTo>
                  <a:cubicBezTo>
                    <a:pt x="0" y="5139"/>
                    <a:pt x="5139" y="0"/>
                    <a:pt x="11479" y="0"/>
                  </a:cubicBezTo>
                  <a:close/>
                </a:path>
              </a:pathLst>
            </a:custGeom>
            <a:solidFill>
              <a:srgbClr val="000000"/>
            </a:solidFill>
          </p:spPr>
        </p:sp>
        <p:sp>
          <p:nvSpPr>
            <p:cNvPr name="TextBox 6" id="6"/>
            <p:cNvSpPr txBox="true"/>
            <p:nvPr/>
          </p:nvSpPr>
          <p:spPr>
            <a:xfrm>
              <a:off x="0" y="-57150"/>
              <a:ext cx="3730155" cy="238190"/>
            </a:xfrm>
            <a:prstGeom prst="rect">
              <a:avLst/>
            </a:prstGeom>
          </p:spPr>
          <p:txBody>
            <a:bodyPr anchor="ctr" rtlCol="false" tIns="50800" lIns="50800" bIns="50800" rIns="50800"/>
            <a:lstStyle/>
            <a:p>
              <a:pPr algn="l">
                <a:lnSpc>
                  <a:spcPts val="3079"/>
                </a:lnSpc>
              </a:pPr>
              <a:r>
                <a:rPr lang="en-US" sz="2199" b="true">
                  <a:solidFill>
                    <a:srgbClr val="FFFFFF"/>
                  </a:solidFill>
                  <a:latin typeface="Poppins Bold"/>
                  <a:ea typeface="Poppins Bold"/>
                  <a:cs typeface="Poppins Bold"/>
                  <a:sym typeface="Poppins Bold"/>
                </a:rPr>
                <a:t>   There was a slight increase in retention in the 3rd month of 2020.</a:t>
              </a:r>
            </a:p>
          </p:txBody>
        </p:sp>
      </p:grpSp>
      <p:grpSp>
        <p:nvGrpSpPr>
          <p:cNvPr name="Group 7" id="7"/>
          <p:cNvGrpSpPr/>
          <p:nvPr/>
        </p:nvGrpSpPr>
        <p:grpSpPr>
          <a:xfrm rot="0">
            <a:off x="1572373" y="8779376"/>
            <a:ext cx="687387" cy="703228"/>
            <a:chOff x="0" y="0"/>
            <a:chExt cx="812800" cy="831531"/>
          </a:xfrm>
        </p:grpSpPr>
        <p:sp>
          <p:nvSpPr>
            <p:cNvPr name="Freeform 8" id="8"/>
            <p:cNvSpPr/>
            <p:nvPr/>
          </p:nvSpPr>
          <p:spPr>
            <a:xfrm flipH="false" flipV="false" rot="0">
              <a:off x="0" y="0"/>
              <a:ext cx="812800" cy="831531"/>
            </a:xfrm>
            <a:custGeom>
              <a:avLst/>
              <a:gdLst/>
              <a:ahLst/>
              <a:cxnLst/>
              <a:rect r="r" b="b" t="t" l="l"/>
              <a:pathLst>
                <a:path h="831531" w="812800">
                  <a:moveTo>
                    <a:pt x="406400" y="0"/>
                  </a:moveTo>
                  <a:cubicBezTo>
                    <a:pt x="181951" y="0"/>
                    <a:pt x="0" y="186145"/>
                    <a:pt x="0" y="415765"/>
                  </a:cubicBezTo>
                  <a:cubicBezTo>
                    <a:pt x="0" y="645386"/>
                    <a:pt x="181951" y="831531"/>
                    <a:pt x="406400" y="831531"/>
                  </a:cubicBezTo>
                  <a:cubicBezTo>
                    <a:pt x="630849" y="831531"/>
                    <a:pt x="812800" y="645386"/>
                    <a:pt x="812800" y="415765"/>
                  </a:cubicBezTo>
                  <a:cubicBezTo>
                    <a:pt x="812800" y="186145"/>
                    <a:pt x="630849" y="0"/>
                    <a:pt x="406400" y="0"/>
                  </a:cubicBezTo>
                  <a:close/>
                </a:path>
              </a:pathLst>
            </a:custGeom>
            <a:solidFill>
              <a:srgbClr val="000000"/>
            </a:solidFill>
          </p:spPr>
        </p:sp>
        <p:sp>
          <p:nvSpPr>
            <p:cNvPr name="TextBox 9" id="9"/>
            <p:cNvSpPr txBox="true"/>
            <p:nvPr/>
          </p:nvSpPr>
          <p:spPr>
            <a:xfrm>
              <a:off x="76200" y="20806"/>
              <a:ext cx="660400" cy="732769"/>
            </a:xfrm>
            <a:prstGeom prst="rect">
              <a:avLst/>
            </a:prstGeom>
          </p:spPr>
          <p:txBody>
            <a:bodyPr anchor="ctr" rtlCol="false" tIns="50800" lIns="50800" bIns="50800" rIns="50800"/>
            <a:lstStyle/>
            <a:p>
              <a:pPr algn="ctr">
                <a:lnSpc>
                  <a:spcPts val="2799"/>
                </a:lnSpc>
              </a:pPr>
              <a:r>
                <a:rPr lang="en-US" b="true" sz="1999">
                  <a:solidFill>
                    <a:srgbClr val="FFFFFF"/>
                  </a:solidFill>
                  <a:latin typeface="Poppins Bold"/>
                  <a:ea typeface="Poppins Bold"/>
                  <a:cs typeface="Poppins Bold"/>
                  <a:sym typeface="Poppins Bold"/>
                </a:rPr>
                <a:t>3</a:t>
              </a:r>
            </a:p>
          </p:txBody>
        </p:sp>
      </p:grpSp>
      <p:sp>
        <p:nvSpPr>
          <p:cNvPr name="TextBox 10" id="10"/>
          <p:cNvSpPr txBox="true"/>
          <p:nvPr/>
        </p:nvSpPr>
        <p:spPr>
          <a:xfrm rot="0">
            <a:off x="543891" y="228916"/>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11</a:t>
            </a:r>
          </a:p>
        </p:txBody>
      </p:sp>
      <p:sp>
        <p:nvSpPr>
          <p:cNvPr name="Freeform 11" id="11"/>
          <p:cNvSpPr/>
          <p:nvPr/>
        </p:nvSpPr>
        <p:spPr>
          <a:xfrm flipH="false" flipV="false" rot="0">
            <a:off x="3291217" y="1554344"/>
            <a:ext cx="11970205" cy="6837980"/>
          </a:xfrm>
          <a:custGeom>
            <a:avLst/>
            <a:gdLst/>
            <a:ahLst/>
            <a:cxnLst/>
            <a:rect r="r" b="b" t="t" l="l"/>
            <a:pathLst>
              <a:path h="6837980" w="11970205">
                <a:moveTo>
                  <a:pt x="0" y="0"/>
                </a:moveTo>
                <a:lnTo>
                  <a:pt x="11970205" y="0"/>
                </a:lnTo>
                <a:lnTo>
                  <a:pt x="11970205" y="6837980"/>
                </a:lnTo>
                <a:lnTo>
                  <a:pt x="0" y="6837980"/>
                </a:lnTo>
                <a:lnTo>
                  <a:pt x="0" y="0"/>
                </a:lnTo>
                <a:close/>
              </a:path>
            </a:pathLst>
          </a:custGeom>
          <a:blipFill>
            <a:blip r:embed="rId3"/>
            <a:stretch>
              <a:fillRect l="0" t="0" r="0" b="0"/>
            </a:stretch>
          </a:blipFill>
        </p:spPr>
      </p:sp>
      <p:sp>
        <p:nvSpPr>
          <p:cNvPr name="TextBox 12" id="12"/>
          <p:cNvSpPr txBox="true"/>
          <p:nvPr/>
        </p:nvSpPr>
        <p:spPr>
          <a:xfrm rot="0">
            <a:off x="2093404" y="638888"/>
            <a:ext cx="14101192" cy="761072"/>
          </a:xfrm>
          <a:prstGeom prst="rect">
            <a:avLst/>
          </a:prstGeom>
        </p:spPr>
        <p:txBody>
          <a:bodyPr anchor="t" rtlCol="false" tIns="0" lIns="0" bIns="0" rIns="0">
            <a:spAutoFit/>
          </a:bodyPr>
          <a:lstStyle/>
          <a:p>
            <a:pPr algn="l">
              <a:lnSpc>
                <a:spcPts val="5826"/>
              </a:lnSpc>
            </a:pPr>
            <a:r>
              <a:rPr lang="en-US" sz="4161" spc="753">
                <a:solidFill>
                  <a:srgbClr val="0D0D0D"/>
                </a:solidFill>
                <a:latin typeface="Horizon"/>
                <a:ea typeface="Horizon"/>
                <a:cs typeface="Horizon"/>
                <a:sym typeface="Horizon"/>
              </a:rPr>
              <a:t>ANALYSIS COHORT LINEPLOT</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pic>
        <p:nvPicPr>
          <p:cNvPr name="Picture 3" id="3"/>
          <p:cNvPicPr>
            <a:picLocks noChangeAspect="true"/>
          </p:cNvPicPr>
          <p:nvPr/>
        </p:nvPicPr>
        <p:blipFill>
          <a:blip r:embed="rId3"/>
          <a:stretch>
            <a:fillRect/>
          </a:stretch>
        </p:blipFill>
        <p:spPr>
          <a:xfrm rot="0">
            <a:off x="197820" y="1002151"/>
            <a:ext cx="10476320" cy="8473197"/>
          </a:xfrm>
          <a:prstGeom prst="rect">
            <a:avLst/>
          </a:prstGeom>
        </p:spPr>
      </p:pic>
      <p:sp>
        <p:nvSpPr>
          <p:cNvPr name="TextBox 4" id="4"/>
          <p:cNvSpPr txBox="true"/>
          <p:nvPr/>
        </p:nvSpPr>
        <p:spPr>
          <a:xfrm rot="0">
            <a:off x="10386823" y="3581165"/>
            <a:ext cx="6872477" cy="1127910"/>
          </a:xfrm>
          <a:prstGeom prst="rect">
            <a:avLst/>
          </a:prstGeom>
        </p:spPr>
        <p:txBody>
          <a:bodyPr anchor="t" rtlCol="false" tIns="0" lIns="0" bIns="0" rIns="0">
            <a:spAutoFit/>
          </a:bodyPr>
          <a:lstStyle/>
          <a:p>
            <a:pPr algn="r">
              <a:lnSpc>
                <a:spcPts val="2931"/>
              </a:lnSpc>
              <a:spcBef>
                <a:spcPct val="0"/>
              </a:spcBef>
            </a:pPr>
            <a:r>
              <a:rPr lang="en-US" sz="2094">
                <a:solidFill>
                  <a:srgbClr val="545454"/>
                </a:solidFill>
                <a:latin typeface="Poppins"/>
                <a:ea typeface="Poppins"/>
                <a:cs typeface="Poppins"/>
                <a:sym typeface="Poppins"/>
              </a:rPr>
              <a:t>How many businesses remain active after completing their first transaction or opening their first invoice?</a:t>
            </a:r>
          </a:p>
        </p:txBody>
      </p:sp>
      <p:sp>
        <p:nvSpPr>
          <p:cNvPr name="TextBox 5" id="5"/>
          <p:cNvSpPr txBox="true"/>
          <p:nvPr/>
        </p:nvSpPr>
        <p:spPr>
          <a:xfrm rot="0">
            <a:off x="1028700" y="1705790"/>
            <a:ext cx="2542952" cy="876300"/>
          </a:xfrm>
          <a:prstGeom prst="rect">
            <a:avLst/>
          </a:prstGeom>
        </p:spPr>
        <p:txBody>
          <a:bodyPr anchor="t" rtlCol="false" tIns="0" lIns="0" bIns="0" rIns="0">
            <a:spAutoFit/>
          </a:bodyPr>
          <a:lstStyle/>
          <a:p>
            <a:pPr algn="l">
              <a:lnSpc>
                <a:spcPts val="2200"/>
              </a:lnSpc>
            </a:pPr>
            <a:r>
              <a:rPr lang="en-US" sz="2000" b="true">
                <a:solidFill>
                  <a:srgbClr val="4B463D"/>
                </a:solidFill>
                <a:latin typeface="Poppins Medium"/>
                <a:ea typeface="Poppins Medium"/>
                <a:cs typeface="Poppins Medium"/>
                <a:sym typeface="Poppins Medium"/>
              </a:rPr>
              <a:t>Total Customer :</a:t>
            </a:r>
          </a:p>
          <a:p>
            <a:pPr algn="l">
              <a:lnSpc>
                <a:spcPts val="4399"/>
              </a:lnSpc>
            </a:pPr>
            <a:r>
              <a:rPr lang="en-US" sz="3999" b="true">
                <a:solidFill>
                  <a:srgbClr val="4B463D"/>
                </a:solidFill>
                <a:latin typeface="Poppins Bold"/>
                <a:ea typeface="Poppins Bold"/>
                <a:cs typeface="Poppins Bold"/>
                <a:sym typeface="Poppins Bold"/>
              </a:rPr>
              <a:t>1.380</a:t>
            </a:r>
          </a:p>
        </p:txBody>
      </p:sp>
      <p:sp>
        <p:nvSpPr>
          <p:cNvPr name="TextBox 6" id="6"/>
          <p:cNvSpPr txBox="true"/>
          <p:nvPr/>
        </p:nvSpPr>
        <p:spPr>
          <a:xfrm rot="0">
            <a:off x="11346241" y="1677215"/>
            <a:ext cx="6716608" cy="1688465"/>
          </a:xfrm>
          <a:prstGeom prst="rect">
            <a:avLst/>
          </a:prstGeom>
        </p:spPr>
        <p:txBody>
          <a:bodyPr anchor="t" rtlCol="false" tIns="0" lIns="0" bIns="0" rIns="0">
            <a:spAutoFit/>
          </a:bodyPr>
          <a:lstStyle/>
          <a:p>
            <a:pPr algn="l">
              <a:lnSpc>
                <a:spcPts val="6654"/>
              </a:lnSpc>
            </a:pPr>
            <a:r>
              <a:rPr lang="en-US" sz="5499" spc="577">
                <a:solidFill>
                  <a:srgbClr val="0D0D0D"/>
                </a:solidFill>
                <a:latin typeface="Cy Grotesk Grand"/>
                <a:ea typeface="Cy Grotesk Grand"/>
                <a:cs typeface="Cy Grotesk Grand"/>
                <a:sym typeface="Cy Grotesk Grand"/>
              </a:rPr>
              <a:t>PIEPLOT </a:t>
            </a:r>
            <a:r>
              <a:rPr lang="en-US" b="true" sz="5499" spc="577">
                <a:solidFill>
                  <a:srgbClr val="0D0D0D"/>
                </a:solidFill>
                <a:latin typeface="Cy Grotesk Grand Bold"/>
                <a:ea typeface="Cy Grotesk Grand Bold"/>
                <a:cs typeface="Cy Grotesk Grand Bold"/>
                <a:sym typeface="Cy Grotesk Grand Bold"/>
              </a:rPr>
              <a:t>CUSTOMER</a:t>
            </a:r>
          </a:p>
        </p:txBody>
      </p:sp>
      <p:sp>
        <p:nvSpPr>
          <p:cNvPr name="AutoShape 7" id="7"/>
          <p:cNvSpPr/>
          <p:nvPr/>
        </p:nvSpPr>
        <p:spPr>
          <a:xfrm>
            <a:off x="12628640" y="9532937"/>
            <a:ext cx="3553843" cy="9525"/>
          </a:xfrm>
          <a:prstGeom prst="line">
            <a:avLst/>
          </a:prstGeom>
          <a:ln cap="flat" w="19050">
            <a:solidFill>
              <a:srgbClr val="0D0D0D"/>
            </a:solidFill>
            <a:prstDash val="solid"/>
            <a:headEnd type="none" len="sm" w="sm"/>
            <a:tailEnd type="none" len="sm" w="sm"/>
          </a:ln>
        </p:spPr>
      </p:sp>
      <p:sp>
        <p:nvSpPr>
          <p:cNvPr name="TextBox 8" id="8"/>
          <p:cNvSpPr txBox="true"/>
          <p:nvPr/>
        </p:nvSpPr>
        <p:spPr>
          <a:xfrm rot="0">
            <a:off x="16475482" y="9144000"/>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12</a:t>
            </a:r>
          </a:p>
        </p:txBody>
      </p:sp>
      <p:sp>
        <p:nvSpPr>
          <p:cNvPr name="TextBox 9" id="9"/>
          <p:cNvSpPr txBox="true"/>
          <p:nvPr/>
        </p:nvSpPr>
        <p:spPr>
          <a:xfrm rot="0">
            <a:off x="11879087" y="5177453"/>
            <a:ext cx="1499054" cy="1184477"/>
          </a:xfrm>
          <a:prstGeom prst="rect">
            <a:avLst/>
          </a:prstGeom>
        </p:spPr>
        <p:txBody>
          <a:bodyPr anchor="t" rtlCol="false" tIns="0" lIns="0" bIns="0" rIns="0">
            <a:spAutoFit/>
          </a:bodyPr>
          <a:lstStyle/>
          <a:p>
            <a:pPr algn="ctr">
              <a:lnSpc>
                <a:spcPts val="9257"/>
              </a:lnSpc>
              <a:spcBef>
                <a:spcPct val="0"/>
              </a:spcBef>
            </a:pPr>
            <a:r>
              <a:rPr lang="en-US" b="true" sz="6612" spc="-396">
                <a:solidFill>
                  <a:srgbClr val="000000"/>
                </a:solidFill>
                <a:latin typeface="Poppins Bold"/>
                <a:ea typeface="Poppins Bold"/>
                <a:cs typeface="Poppins Bold"/>
                <a:sym typeface="Poppins Bold"/>
              </a:rPr>
              <a:t>362 </a:t>
            </a:r>
          </a:p>
        </p:txBody>
      </p:sp>
      <p:sp>
        <p:nvSpPr>
          <p:cNvPr name="TextBox 10" id="10"/>
          <p:cNvSpPr txBox="true"/>
          <p:nvPr/>
        </p:nvSpPr>
        <p:spPr>
          <a:xfrm rot="0">
            <a:off x="13209450" y="5719137"/>
            <a:ext cx="4049824" cy="491635"/>
          </a:xfrm>
          <a:prstGeom prst="rect">
            <a:avLst/>
          </a:prstGeom>
        </p:spPr>
        <p:txBody>
          <a:bodyPr anchor="t" rtlCol="false" tIns="0" lIns="0" bIns="0" rIns="0">
            <a:spAutoFit/>
          </a:bodyPr>
          <a:lstStyle/>
          <a:p>
            <a:pPr algn="r">
              <a:lnSpc>
                <a:spcPts val="3877"/>
              </a:lnSpc>
              <a:spcBef>
                <a:spcPct val="0"/>
              </a:spcBef>
            </a:pPr>
            <a:r>
              <a:rPr lang="en-US" b="true" sz="2769">
                <a:solidFill>
                  <a:srgbClr val="545454"/>
                </a:solidFill>
                <a:latin typeface="Poppins Medium"/>
                <a:ea typeface="Poppins Medium"/>
                <a:cs typeface="Poppins Medium"/>
                <a:sym typeface="Poppins Medium"/>
              </a:rPr>
              <a:t>from 1.380 customers</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1837287" y="754063"/>
            <a:ext cx="3553843" cy="9525"/>
          </a:xfrm>
          <a:prstGeom prst="line">
            <a:avLst/>
          </a:prstGeom>
          <a:ln cap="flat" w="19050">
            <a:solidFill>
              <a:srgbClr val="0D0D0D"/>
            </a:solidFill>
            <a:prstDash val="solid"/>
            <a:headEnd type="none" len="sm" w="sm"/>
            <a:tailEnd type="none" len="sm" w="sm"/>
          </a:ln>
        </p:spPr>
      </p:sp>
      <p:sp>
        <p:nvSpPr>
          <p:cNvPr name="Freeform 4" id="4"/>
          <p:cNvSpPr/>
          <p:nvPr/>
        </p:nvSpPr>
        <p:spPr>
          <a:xfrm flipH="false" flipV="false" rot="0">
            <a:off x="850465" y="4048344"/>
            <a:ext cx="8341520" cy="3409596"/>
          </a:xfrm>
          <a:custGeom>
            <a:avLst/>
            <a:gdLst/>
            <a:ahLst/>
            <a:cxnLst/>
            <a:rect r="r" b="b" t="t" l="l"/>
            <a:pathLst>
              <a:path h="3409596" w="8341520">
                <a:moveTo>
                  <a:pt x="0" y="0"/>
                </a:moveTo>
                <a:lnTo>
                  <a:pt x="8341520" y="0"/>
                </a:lnTo>
                <a:lnTo>
                  <a:pt x="8341520" y="3409596"/>
                </a:lnTo>
                <a:lnTo>
                  <a:pt x="0" y="3409596"/>
                </a:lnTo>
                <a:lnTo>
                  <a:pt x="0" y="0"/>
                </a:lnTo>
                <a:close/>
              </a:path>
            </a:pathLst>
          </a:custGeom>
          <a:blipFill>
            <a:blip r:embed="rId3"/>
            <a:stretch>
              <a:fillRect l="0" t="0" r="0" b="0"/>
            </a:stretch>
          </a:blipFill>
        </p:spPr>
      </p:sp>
      <p:sp>
        <p:nvSpPr>
          <p:cNvPr name="Freeform 5" id="5"/>
          <p:cNvSpPr/>
          <p:nvPr/>
        </p:nvSpPr>
        <p:spPr>
          <a:xfrm flipH="false" flipV="false" rot="0">
            <a:off x="9191985" y="4209017"/>
            <a:ext cx="8245550" cy="3421903"/>
          </a:xfrm>
          <a:custGeom>
            <a:avLst/>
            <a:gdLst/>
            <a:ahLst/>
            <a:cxnLst/>
            <a:rect r="r" b="b" t="t" l="l"/>
            <a:pathLst>
              <a:path h="3421903" w="8245550">
                <a:moveTo>
                  <a:pt x="0" y="0"/>
                </a:moveTo>
                <a:lnTo>
                  <a:pt x="8245550" y="0"/>
                </a:lnTo>
                <a:lnTo>
                  <a:pt x="8245550" y="3421903"/>
                </a:lnTo>
                <a:lnTo>
                  <a:pt x="0" y="3421903"/>
                </a:lnTo>
                <a:lnTo>
                  <a:pt x="0" y="0"/>
                </a:lnTo>
                <a:close/>
              </a:path>
            </a:pathLst>
          </a:custGeom>
          <a:blipFill>
            <a:blip r:embed="rId4"/>
            <a:stretch>
              <a:fillRect l="0" t="0" r="0" b="0"/>
            </a:stretch>
          </a:blipFill>
        </p:spPr>
      </p:sp>
      <p:sp>
        <p:nvSpPr>
          <p:cNvPr name="TextBox 6" id="6"/>
          <p:cNvSpPr txBox="true"/>
          <p:nvPr/>
        </p:nvSpPr>
        <p:spPr>
          <a:xfrm rot="0">
            <a:off x="850465" y="384175"/>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13</a:t>
            </a:r>
          </a:p>
        </p:txBody>
      </p:sp>
      <p:sp>
        <p:nvSpPr>
          <p:cNvPr name="TextBox 7" id="7"/>
          <p:cNvSpPr txBox="true"/>
          <p:nvPr/>
        </p:nvSpPr>
        <p:spPr>
          <a:xfrm rot="0">
            <a:off x="3013364" y="1529411"/>
            <a:ext cx="12261272" cy="1562100"/>
          </a:xfrm>
          <a:prstGeom prst="rect">
            <a:avLst/>
          </a:prstGeom>
        </p:spPr>
        <p:txBody>
          <a:bodyPr anchor="t" rtlCol="false" tIns="0" lIns="0" bIns="0" rIns="0">
            <a:spAutoFit/>
          </a:bodyPr>
          <a:lstStyle/>
          <a:p>
            <a:pPr algn="ctr">
              <a:lnSpc>
                <a:spcPts val="6299"/>
              </a:lnSpc>
            </a:pPr>
            <a:r>
              <a:rPr lang="en-US" sz="4500" spc="814">
                <a:solidFill>
                  <a:srgbClr val="0D0D0D"/>
                </a:solidFill>
                <a:latin typeface="Cy Grotesk Grand"/>
                <a:ea typeface="Cy Grotesk Grand"/>
                <a:cs typeface="Cy Grotesk Grand"/>
                <a:sym typeface="Cy Grotesk Grand"/>
              </a:rPr>
              <a:t>ANALYSIS </a:t>
            </a:r>
            <a:r>
              <a:rPr lang="en-US" b="true" sz="4500" spc="814">
                <a:solidFill>
                  <a:srgbClr val="0D0D0D"/>
                </a:solidFill>
                <a:latin typeface="Cy Grotesk Grand Bold"/>
                <a:ea typeface="Cy Grotesk Grand Bold"/>
                <a:cs typeface="Cy Grotesk Grand Bold"/>
                <a:sym typeface="Cy Grotesk Grand Bold"/>
              </a:rPr>
              <a:t>RELATION</a:t>
            </a:r>
            <a:r>
              <a:rPr lang="en-US" sz="4500" spc="814">
                <a:solidFill>
                  <a:srgbClr val="0D0D0D"/>
                </a:solidFill>
                <a:latin typeface="Cy Grotesk Grand"/>
                <a:ea typeface="Cy Grotesk Grand"/>
                <a:cs typeface="Cy Grotesk Grand"/>
                <a:sym typeface="Cy Grotesk Grand"/>
              </a:rPr>
              <a:t> </a:t>
            </a:r>
            <a:r>
              <a:rPr lang="en-US" b="true" sz="4500" spc="814">
                <a:solidFill>
                  <a:srgbClr val="0D0D0D"/>
                </a:solidFill>
                <a:latin typeface="Cy Grotesk Grand Bold"/>
                <a:ea typeface="Cy Grotesk Grand Bold"/>
                <a:cs typeface="Cy Grotesk Grand Bold"/>
                <a:sym typeface="Cy Grotesk Grand Bold"/>
              </a:rPr>
              <a:t>CATEGORY</a:t>
            </a:r>
          </a:p>
        </p:txBody>
      </p:sp>
      <p:sp>
        <p:nvSpPr>
          <p:cNvPr name="TextBox 8" id="8"/>
          <p:cNvSpPr txBox="true"/>
          <p:nvPr/>
        </p:nvSpPr>
        <p:spPr>
          <a:xfrm rot="0">
            <a:off x="7257745" y="3273464"/>
            <a:ext cx="3772510" cy="774880"/>
          </a:xfrm>
          <a:prstGeom prst="rect">
            <a:avLst/>
          </a:prstGeom>
        </p:spPr>
        <p:txBody>
          <a:bodyPr anchor="t" rtlCol="false" tIns="0" lIns="0" bIns="0" rIns="0">
            <a:spAutoFit/>
          </a:bodyPr>
          <a:lstStyle/>
          <a:p>
            <a:pPr algn="l">
              <a:lnSpc>
                <a:spcPts val="3185"/>
              </a:lnSpc>
            </a:pPr>
            <a:r>
              <a:rPr lang="en-US" sz="2275">
                <a:solidFill>
                  <a:srgbClr val="444E55"/>
                </a:solidFill>
                <a:latin typeface="Garet"/>
                <a:ea typeface="Garet"/>
                <a:cs typeface="Garet"/>
                <a:sym typeface="Garet"/>
              </a:rPr>
              <a:t>based on business_code</a:t>
            </a:r>
          </a:p>
          <a:p>
            <a:pPr algn="l">
              <a:lnSpc>
                <a:spcPts val="3185"/>
              </a:lnSpc>
            </a:pPr>
          </a:p>
        </p:txBody>
      </p:sp>
      <p:grpSp>
        <p:nvGrpSpPr>
          <p:cNvPr name="Group 9" id="9"/>
          <p:cNvGrpSpPr/>
          <p:nvPr/>
        </p:nvGrpSpPr>
        <p:grpSpPr>
          <a:xfrm rot="0">
            <a:off x="1653905" y="7994001"/>
            <a:ext cx="14162930" cy="687387"/>
            <a:chOff x="0" y="0"/>
            <a:chExt cx="3730155" cy="181040"/>
          </a:xfrm>
        </p:grpSpPr>
        <p:sp>
          <p:nvSpPr>
            <p:cNvPr name="Freeform 10" id="10"/>
            <p:cNvSpPr/>
            <p:nvPr/>
          </p:nvSpPr>
          <p:spPr>
            <a:xfrm flipH="false" flipV="false" rot="0">
              <a:off x="0" y="0"/>
              <a:ext cx="3730154" cy="181040"/>
            </a:xfrm>
            <a:custGeom>
              <a:avLst/>
              <a:gdLst/>
              <a:ahLst/>
              <a:cxnLst/>
              <a:rect r="r" b="b" t="t" l="l"/>
              <a:pathLst>
                <a:path h="181040" w="3730154">
                  <a:moveTo>
                    <a:pt x="11479" y="0"/>
                  </a:moveTo>
                  <a:lnTo>
                    <a:pt x="3718675" y="0"/>
                  </a:lnTo>
                  <a:cubicBezTo>
                    <a:pt x="3725015" y="0"/>
                    <a:pt x="3730154" y="5139"/>
                    <a:pt x="3730154" y="11479"/>
                  </a:cubicBezTo>
                  <a:lnTo>
                    <a:pt x="3730154" y="169561"/>
                  </a:lnTo>
                  <a:cubicBezTo>
                    <a:pt x="3730154" y="172605"/>
                    <a:pt x="3728945" y="175525"/>
                    <a:pt x="3726792" y="177678"/>
                  </a:cubicBezTo>
                  <a:cubicBezTo>
                    <a:pt x="3724639" y="179831"/>
                    <a:pt x="3721720" y="181040"/>
                    <a:pt x="3718675" y="181040"/>
                  </a:cubicBezTo>
                  <a:lnTo>
                    <a:pt x="11479" y="181040"/>
                  </a:lnTo>
                  <a:cubicBezTo>
                    <a:pt x="5139" y="181040"/>
                    <a:pt x="0" y="175901"/>
                    <a:pt x="0" y="169561"/>
                  </a:cubicBezTo>
                  <a:lnTo>
                    <a:pt x="0" y="11479"/>
                  </a:lnTo>
                  <a:cubicBezTo>
                    <a:pt x="0" y="5139"/>
                    <a:pt x="5139" y="0"/>
                    <a:pt x="11479" y="0"/>
                  </a:cubicBezTo>
                  <a:close/>
                </a:path>
              </a:pathLst>
            </a:custGeom>
            <a:solidFill>
              <a:srgbClr val="000000"/>
            </a:solidFill>
          </p:spPr>
        </p:sp>
        <p:sp>
          <p:nvSpPr>
            <p:cNvPr name="TextBox 11" id="11"/>
            <p:cNvSpPr txBox="true"/>
            <p:nvPr/>
          </p:nvSpPr>
          <p:spPr>
            <a:xfrm>
              <a:off x="0" y="-57150"/>
              <a:ext cx="3730155" cy="23819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There are no significant difference in cohort retention based on business_code</a:t>
              </a:r>
            </a:p>
          </p:txBody>
        </p:sp>
      </p:gr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1837287" y="754063"/>
            <a:ext cx="3553843" cy="9525"/>
          </a:xfrm>
          <a:prstGeom prst="line">
            <a:avLst/>
          </a:prstGeom>
          <a:ln cap="flat" w="19050">
            <a:solidFill>
              <a:srgbClr val="0D0D0D"/>
            </a:solidFill>
            <a:prstDash val="solid"/>
            <a:headEnd type="none" len="sm" w="sm"/>
            <a:tailEnd type="none" len="sm" w="sm"/>
          </a:ln>
        </p:spPr>
      </p:sp>
      <p:sp>
        <p:nvSpPr>
          <p:cNvPr name="TextBox 4" id="4"/>
          <p:cNvSpPr txBox="true"/>
          <p:nvPr/>
        </p:nvSpPr>
        <p:spPr>
          <a:xfrm rot="0">
            <a:off x="3013364" y="1529411"/>
            <a:ext cx="12261272" cy="1562100"/>
          </a:xfrm>
          <a:prstGeom prst="rect">
            <a:avLst/>
          </a:prstGeom>
        </p:spPr>
        <p:txBody>
          <a:bodyPr anchor="t" rtlCol="false" tIns="0" lIns="0" bIns="0" rIns="0">
            <a:spAutoFit/>
          </a:bodyPr>
          <a:lstStyle/>
          <a:p>
            <a:pPr algn="ctr">
              <a:lnSpc>
                <a:spcPts val="6299"/>
              </a:lnSpc>
            </a:pPr>
            <a:r>
              <a:rPr lang="en-US" sz="4500" spc="814">
                <a:solidFill>
                  <a:srgbClr val="0D0D0D"/>
                </a:solidFill>
                <a:latin typeface="Cy Grotesk Grand"/>
                <a:ea typeface="Cy Grotesk Grand"/>
                <a:cs typeface="Cy Grotesk Grand"/>
                <a:sym typeface="Cy Grotesk Grand"/>
              </a:rPr>
              <a:t>ANALYSIS </a:t>
            </a:r>
            <a:r>
              <a:rPr lang="en-US" b="true" sz="4500" spc="814">
                <a:solidFill>
                  <a:srgbClr val="0D0D0D"/>
                </a:solidFill>
                <a:latin typeface="Cy Grotesk Grand Bold"/>
                <a:ea typeface="Cy Grotesk Grand Bold"/>
                <a:cs typeface="Cy Grotesk Grand Bold"/>
                <a:sym typeface="Cy Grotesk Grand Bold"/>
              </a:rPr>
              <a:t>RELATION</a:t>
            </a:r>
            <a:r>
              <a:rPr lang="en-US" sz="4500" spc="814">
                <a:solidFill>
                  <a:srgbClr val="0D0D0D"/>
                </a:solidFill>
                <a:latin typeface="Cy Grotesk Grand"/>
                <a:ea typeface="Cy Grotesk Grand"/>
                <a:cs typeface="Cy Grotesk Grand"/>
                <a:sym typeface="Cy Grotesk Grand"/>
              </a:rPr>
              <a:t> </a:t>
            </a:r>
            <a:r>
              <a:rPr lang="en-US" b="true" sz="4500" spc="814">
                <a:solidFill>
                  <a:srgbClr val="0D0D0D"/>
                </a:solidFill>
                <a:latin typeface="Cy Grotesk Grand Bold"/>
                <a:ea typeface="Cy Grotesk Grand Bold"/>
                <a:cs typeface="Cy Grotesk Grand Bold"/>
                <a:sym typeface="Cy Grotesk Grand Bold"/>
              </a:rPr>
              <a:t>CATEGORY</a:t>
            </a:r>
          </a:p>
        </p:txBody>
      </p:sp>
      <p:sp>
        <p:nvSpPr>
          <p:cNvPr name="TextBox 5" id="5"/>
          <p:cNvSpPr txBox="true"/>
          <p:nvPr/>
        </p:nvSpPr>
        <p:spPr>
          <a:xfrm rot="0">
            <a:off x="7257745" y="3273464"/>
            <a:ext cx="3772510" cy="774880"/>
          </a:xfrm>
          <a:prstGeom prst="rect">
            <a:avLst/>
          </a:prstGeom>
        </p:spPr>
        <p:txBody>
          <a:bodyPr anchor="t" rtlCol="false" tIns="0" lIns="0" bIns="0" rIns="0">
            <a:spAutoFit/>
          </a:bodyPr>
          <a:lstStyle/>
          <a:p>
            <a:pPr algn="l">
              <a:lnSpc>
                <a:spcPts val="3185"/>
              </a:lnSpc>
            </a:pPr>
            <a:r>
              <a:rPr lang="en-US" sz="2275">
                <a:solidFill>
                  <a:srgbClr val="444E55"/>
                </a:solidFill>
                <a:latin typeface="Garet"/>
                <a:ea typeface="Garet"/>
                <a:cs typeface="Garet"/>
                <a:sym typeface="Garet"/>
              </a:rPr>
              <a:t>based on currency</a:t>
            </a:r>
          </a:p>
          <a:p>
            <a:pPr algn="l">
              <a:lnSpc>
                <a:spcPts val="3185"/>
              </a:lnSpc>
            </a:pPr>
          </a:p>
        </p:txBody>
      </p:sp>
      <p:sp>
        <p:nvSpPr>
          <p:cNvPr name="Freeform 6" id="6"/>
          <p:cNvSpPr/>
          <p:nvPr/>
        </p:nvSpPr>
        <p:spPr>
          <a:xfrm flipH="false" flipV="false" rot="0">
            <a:off x="9128449" y="4048344"/>
            <a:ext cx="8242914" cy="3338380"/>
          </a:xfrm>
          <a:custGeom>
            <a:avLst/>
            <a:gdLst/>
            <a:ahLst/>
            <a:cxnLst/>
            <a:rect r="r" b="b" t="t" l="l"/>
            <a:pathLst>
              <a:path h="3338380" w="8242914">
                <a:moveTo>
                  <a:pt x="0" y="0"/>
                </a:moveTo>
                <a:lnTo>
                  <a:pt x="8242915" y="0"/>
                </a:lnTo>
                <a:lnTo>
                  <a:pt x="8242915" y="3338380"/>
                </a:lnTo>
                <a:lnTo>
                  <a:pt x="0" y="3338380"/>
                </a:lnTo>
                <a:lnTo>
                  <a:pt x="0" y="0"/>
                </a:lnTo>
                <a:close/>
              </a:path>
            </a:pathLst>
          </a:custGeom>
          <a:blipFill>
            <a:blip r:embed="rId3"/>
            <a:stretch>
              <a:fillRect l="0" t="0" r="0" b="0"/>
            </a:stretch>
          </a:blipFill>
        </p:spPr>
      </p:sp>
      <p:sp>
        <p:nvSpPr>
          <p:cNvPr name="Freeform 7" id="7"/>
          <p:cNvSpPr/>
          <p:nvPr/>
        </p:nvSpPr>
        <p:spPr>
          <a:xfrm flipH="false" flipV="false" rot="0">
            <a:off x="916636" y="4048344"/>
            <a:ext cx="8211813" cy="3264196"/>
          </a:xfrm>
          <a:custGeom>
            <a:avLst/>
            <a:gdLst/>
            <a:ahLst/>
            <a:cxnLst/>
            <a:rect r="r" b="b" t="t" l="l"/>
            <a:pathLst>
              <a:path h="3264196" w="8211813">
                <a:moveTo>
                  <a:pt x="0" y="0"/>
                </a:moveTo>
                <a:lnTo>
                  <a:pt x="8211813" y="0"/>
                </a:lnTo>
                <a:lnTo>
                  <a:pt x="8211813" y="3264196"/>
                </a:lnTo>
                <a:lnTo>
                  <a:pt x="0" y="3264196"/>
                </a:lnTo>
                <a:lnTo>
                  <a:pt x="0" y="0"/>
                </a:lnTo>
                <a:close/>
              </a:path>
            </a:pathLst>
          </a:custGeom>
          <a:blipFill>
            <a:blip r:embed="rId4"/>
            <a:stretch>
              <a:fillRect l="0" t="0" r="0" b="0"/>
            </a:stretch>
          </a:blipFill>
        </p:spPr>
      </p:sp>
      <p:grpSp>
        <p:nvGrpSpPr>
          <p:cNvPr name="Group 8" id="8"/>
          <p:cNvGrpSpPr/>
          <p:nvPr/>
        </p:nvGrpSpPr>
        <p:grpSpPr>
          <a:xfrm rot="0">
            <a:off x="1653905" y="7994001"/>
            <a:ext cx="14162930" cy="687387"/>
            <a:chOff x="0" y="0"/>
            <a:chExt cx="3730155" cy="181040"/>
          </a:xfrm>
        </p:grpSpPr>
        <p:sp>
          <p:nvSpPr>
            <p:cNvPr name="Freeform 9" id="9"/>
            <p:cNvSpPr/>
            <p:nvPr/>
          </p:nvSpPr>
          <p:spPr>
            <a:xfrm flipH="false" flipV="false" rot="0">
              <a:off x="0" y="0"/>
              <a:ext cx="3730154" cy="181040"/>
            </a:xfrm>
            <a:custGeom>
              <a:avLst/>
              <a:gdLst/>
              <a:ahLst/>
              <a:cxnLst/>
              <a:rect r="r" b="b" t="t" l="l"/>
              <a:pathLst>
                <a:path h="181040" w="3730154">
                  <a:moveTo>
                    <a:pt x="11479" y="0"/>
                  </a:moveTo>
                  <a:lnTo>
                    <a:pt x="3718675" y="0"/>
                  </a:lnTo>
                  <a:cubicBezTo>
                    <a:pt x="3725015" y="0"/>
                    <a:pt x="3730154" y="5139"/>
                    <a:pt x="3730154" y="11479"/>
                  </a:cubicBezTo>
                  <a:lnTo>
                    <a:pt x="3730154" y="169561"/>
                  </a:lnTo>
                  <a:cubicBezTo>
                    <a:pt x="3730154" y="172605"/>
                    <a:pt x="3728945" y="175525"/>
                    <a:pt x="3726792" y="177678"/>
                  </a:cubicBezTo>
                  <a:cubicBezTo>
                    <a:pt x="3724639" y="179831"/>
                    <a:pt x="3721720" y="181040"/>
                    <a:pt x="3718675" y="181040"/>
                  </a:cubicBezTo>
                  <a:lnTo>
                    <a:pt x="11479" y="181040"/>
                  </a:lnTo>
                  <a:cubicBezTo>
                    <a:pt x="5139" y="181040"/>
                    <a:pt x="0" y="175901"/>
                    <a:pt x="0" y="169561"/>
                  </a:cubicBezTo>
                  <a:lnTo>
                    <a:pt x="0" y="11479"/>
                  </a:lnTo>
                  <a:cubicBezTo>
                    <a:pt x="0" y="5139"/>
                    <a:pt x="5139" y="0"/>
                    <a:pt x="11479" y="0"/>
                  </a:cubicBezTo>
                  <a:close/>
                </a:path>
              </a:pathLst>
            </a:custGeom>
            <a:solidFill>
              <a:srgbClr val="000000"/>
            </a:solidFill>
          </p:spPr>
        </p:sp>
        <p:sp>
          <p:nvSpPr>
            <p:cNvPr name="TextBox 10" id="10"/>
            <p:cNvSpPr txBox="true"/>
            <p:nvPr/>
          </p:nvSpPr>
          <p:spPr>
            <a:xfrm>
              <a:off x="0" y="-57150"/>
              <a:ext cx="3730155" cy="238190"/>
            </a:xfrm>
            <a:prstGeom prst="rect">
              <a:avLst/>
            </a:prstGeom>
          </p:spPr>
          <p:txBody>
            <a:bodyPr anchor="ctr" rtlCol="false" tIns="50800" lIns="50800" bIns="50800" rIns="50800"/>
            <a:lstStyle/>
            <a:p>
              <a:pPr algn="ctr">
                <a:lnSpc>
                  <a:spcPts val="3079"/>
                </a:lnSpc>
              </a:pPr>
              <a:r>
                <a:rPr lang="en-US" b="true" sz="2199">
                  <a:solidFill>
                    <a:srgbClr val="FFFFFF"/>
                  </a:solidFill>
                  <a:latin typeface="Poppins Bold"/>
                  <a:ea typeface="Poppins Bold"/>
                  <a:cs typeface="Poppins Bold"/>
                  <a:sym typeface="Poppins Bold"/>
                </a:rPr>
                <a:t>There are no significant difference in cohort retention based on currency</a:t>
              </a:r>
            </a:p>
          </p:txBody>
        </p:sp>
      </p:grpSp>
      <p:sp>
        <p:nvSpPr>
          <p:cNvPr name="TextBox 11" id="11"/>
          <p:cNvSpPr txBox="true"/>
          <p:nvPr/>
        </p:nvSpPr>
        <p:spPr>
          <a:xfrm rot="0">
            <a:off x="850465" y="384175"/>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14</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1837287" y="754063"/>
            <a:ext cx="3553843" cy="9525"/>
          </a:xfrm>
          <a:prstGeom prst="line">
            <a:avLst/>
          </a:prstGeom>
          <a:ln cap="flat" w="19050">
            <a:solidFill>
              <a:srgbClr val="0D0D0D"/>
            </a:solidFill>
            <a:prstDash val="solid"/>
            <a:headEnd type="none" len="sm" w="sm"/>
            <a:tailEnd type="none" len="sm" w="sm"/>
          </a:ln>
        </p:spPr>
      </p:sp>
      <p:sp>
        <p:nvSpPr>
          <p:cNvPr name="TextBox 4" id="4"/>
          <p:cNvSpPr txBox="true"/>
          <p:nvPr/>
        </p:nvSpPr>
        <p:spPr>
          <a:xfrm rot="0">
            <a:off x="3013364" y="1529411"/>
            <a:ext cx="12261272" cy="1562100"/>
          </a:xfrm>
          <a:prstGeom prst="rect">
            <a:avLst/>
          </a:prstGeom>
        </p:spPr>
        <p:txBody>
          <a:bodyPr anchor="t" rtlCol="false" tIns="0" lIns="0" bIns="0" rIns="0">
            <a:spAutoFit/>
          </a:bodyPr>
          <a:lstStyle/>
          <a:p>
            <a:pPr algn="ctr">
              <a:lnSpc>
                <a:spcPts val="6299"/>
              </a:lnSpc>
            </a:pPr>
            <a:r>
              <a:rPr lang="en-US" sz="4500" spc="814">
                <a:solidFill>
                  <a:srgbClr val="0D0D0D"/>
                </a:solidFill>
                <a:latin typeface="Cy Grotesk Grand"/>
                <a:ea typeface="Cy Grotesk Grand"/>
                <a:cs typeface="Cy Grotesk Grand"/>
                <a:sym typeface="Cy Grotesk Grand"/>
              </a:rPr>
              <a:t>ANALYSIS </a:t>
            </a:r>
            <a:r>
              <a:rPr lang="en-US" b="true" sz="4500" spc="814">
                <a:solidFill>
                  <a:srgbClr val="0D0D0D"/>
                </a:solidFill>
                <a:latin typeface="Cy Grotesk Grand Bold"/>
                <a:ea typeface="Cy Grotesk Grand Bold"/>
                <a:cs typeface="Cy Grotesk Grand Bold"/>
                <a:sym typeface="Cy Grotesk Grand Bold"/>
              </a:rPr>
              <a:t>RELATION</a:t>
            </a:r>
            <a:r>
              <a:rPr lang="en-US" sz="4500" spc="814">
                <a:solidFill>
                  <a:srgbClr val="0D0D0D"/>
                </a:solidFill>
                <a:latin typeface="Cy Grotesk Grand"/>
                <a:ea typeface="Cy Grotesk Grand"/>
                <a:cs typeface="Cy Grotesk Grand"/>
                <a:sym typeface="Cy Grotesk Grand"/>
              </a:rPr>
              <a:t> </a:t>
            </a:r>
            <a:r>
              <a:rPr lang="en-US" b="true" sz="4500" spc="814">
                <a:solidFill>
                  <a:srgbClr val="0D0D0D"/>
                </a:solidFill>
                <a:latin typeface="Cy Grotesk Grand Bold"/>
                <a:ea typeface="Cy Grotesk Grand Bold"/>
                <a:cs typeface="Cy Grotesk Grand Bold"/>
                <a:sym typeface="Cy Grotesk Grand Bold"/>
              </a:rPr>
              <a:t>CATEGORY</a:t>
            </a:r>
          </a:p>
        </p:txBody>
      </p:sp>
      <p:sp>
        <p:nvSpPr>
          <p:cNvPr name="TextBox 5" id="5"/>
          <p:cNvSpPr txBox="true"/>
          <p:nvPr/>
        </p:nvSpPr>
        <p:spPr>
          <a:xfrm rot="0">
            <a:off x="6407801" y="3273464"/>
            <a:ext cx="5472398" cy="774880"/>
          </a:xfrm>
          <a:prstGeom prst="rect">
            <a:avLst/>
          </a:prstGeom>
        </p:spPr>
        <p:txBody>
          <a:bodyPr anchor="t" rtlCol="false" tIns="0" lIns="0" bIns="0" rIns="0">
            <a:spAutoFit/>
          </a:bodyPr>
          <a:lstStyle/>
          <a:p>
            <a:pPr algn="l">
              <a:lnSpc>
                <a:spcPts val="3185"/>
              </a:lnSpc>
            </a:pPr>
            <a:r>
              <a:rPr lang="en-US" sz="2275">
                <a:solidFill>
                  <a:srgbClr val="444E55"/>
                </a:solidFill>
                <a:latin typeface="Garet"/>
                <a:ea typeface="Garet"/>
                <a:cs typeface="Garet"/>
                <a:sym typeface="Garet"/>
              </a:rPr>
              <a:t>based on customer_payment_terms</a:t>
            </a:r>
          </a:p>
          <a:p>
            <a:pPr algn="l">
              <a:lnSpc>
                <a:spcPts val="3185"/>
              </a:lnSpc>
            </a:pPr>
          </a:p>
        </p:txBody>
      </p:sp>
      <p:grpSp>
        <p:nvGrpSpPr>
          <p:cNvPr name="Group 6" id="6"/>
          <p:cNvGrpSpPr/>
          <p:nvPr/>
        </p:nvGrpSpPr>
        <p:grpSpPr>
          <a:xfrm rot="0">
            <a:off x="9439323" y="7750281"/>
            <a:ext cx="7285220" cy="1014272"/>
            <a:chOff x="0" y="0"/>
            <a:chExt cx="1918741" cy="267133"/>
          </a:xfrm>
        </p:grpSpPr>
        <p:sp>
          <p:nvSpPr>
            <p:cNvPr name="Freeform 7" id="7"/>
            <p:cNvSpPr/>
            <p:nvPr/>
          </p:nvSpPr>
          <p:spPr>
            <a:xfrm flipH="false" flipV="false" rot="0">
              <a:off x="0" y="0"/>
              <a:ext cx="1918741" cy="267133"/>
            </a:xfrm>
            <a:custGeom>
              <a:avLst/>
              <a:gdLst/>
              <a:ahLst/>
              <a:cxnLst/>
              <a:rect r="r" b="b" t="t" l="l"/>
              <a:pathLst>
                <a:path h="267133" w="1918741">
                  <a:moveTo>
                    <a:pt x="22316" y="0"/>
                  </a:moveTo>
                  <a:lnTo>
                    <a:pt x="1896425" y="0"/>
                  </a:lnTo>
                  <a:cubicBezTo>
                    <a:pt x="1908750" y="0"/>
                    <a:pt x="1918741" y="9991"/>
                    <a:pt x="1918741" y="22316"/>
                  </a:cubicBezTo>
                  <a:lnTo>
                    <a:pt x="1918741" y="244817"/>
                  </a:lnTo>
                  <a:cubicBezTo>
                    <a:pt x="1918741" y="257142"/>
                    <a:pt x="1908750" y="267133"/>
                    <a:pt x="1896425" y="267133"/>
                  </a:cubicBezTo>
                  <a:lnTo>
                    <a:pt x="22316" y="267133"/>
                  </a:lnTo>
                  <a:cubicBezTo>
                    <a:pt x="9991" y="267133"/>
                    <a:pt x="0" y="257142"/>
                    <a:pt x="0" y="244817"/>
                  </a:cubicBezTo>
                  <a:lnTo>
                    <a:pt x="0" y="22316"/>
                  </a:lnTo>
                  <a:cubicBezTo>
                    <a:pt x="0" y="9991"/>
                    <a:pt x="9991" y="0"/>
                    <a:pt x="22316" y="0"/>
                  </a:cubicBezTo>
                  <a:close/>
                </a:path>
              </a:pathLst>
            </a:custGeom>
            <a:solidFill>
              <a:srgbClr val="000000"/>
            </a:solidFill>
          </p:spPr>
        </p:sp>
        <p:sp>
          <p:nvSpPr>
            <p:cNvPr name="TextBox 8" id="8"/>
            <p:cNvSpPr txBox="true"/>
            <p:nvPr/>
          </p:nvSpPr>
          <p:spPr>
            <a:xfrm>
              <a:off x="0" y="-57150"/>
              <a:ext cx="1918741" cy="324283"/>
            </a:xfrm>
            <a:prstGeom prst="rect">
              <a:avLst/>
            </a:prstGeom>
          </p:spPr>
          <p:txBody>
            <a:bodyPr anchor="ctr" rtlCol="false" tIns="50800" lIns="50800" bIns="50800" rIns="50800"/>
            <a:lstStyle/>
            <a:p>
              <a:pPr algn="l">
                <a:lnSpc>
                  <a:spcPts val="3079"/>
                </a:lnSpc>
              </a:pPr>
              <a:r>
                <a:rPr lang="en-US" sz="2199" b="true">
                  <a:solidFill>
                    <a:srgbClr val="FFFFFF"/>
                  </a:solidFill>
                  <a:latin typeface="Poppins Bold"/>
                  <a:ea typeface="Poppins Bold"/>
                  <a:cs typeface="Poppins Bold"/>
                  <a:sym typeface="Poppins Bold"/>
                </a:rPr>
                <a:t>   There are no significant difference in cohort </a:t>
              </a:r>
            </a:p>
            <a:p>
              <a:pPr algn="l">
                <a:lnSpc>
                  <a:spcPts val="3079"/>
                </a:lnSpc>
              </a:pPr>
              <a:r>
                <a:rPr lang="en-US" sz="2199" b="true">
                  <a:solidFill>
                    <a:srgbClr val="FFFFFF"/>
                  </a:solidFill>
                  <a:latin typeface="Poppins Bold"/>
                  <a:ea typeface="Poppins Bold"/>
                  <a:cs typeface="Poppins Bold"/>
                  <a:sym typeface="Poppins Bold"/>
                </a:rPr>
                <a:t>   retention based on customer_payment_terms</a:t>
              </a:r>
            </a:p>
          </p:txBody>
        </p:sp>
      </p:grpSp>
      <p:sp>
        <p:nvSpPr>
          <p:cNvPr name="TextBox 9" id="9"/>
          <p:cNvSpPr txBox="true"/>
          <p:nvPr/>
        </p:nvSpPr>
        <p:spPr>
          <a:xfrm rot="0">
            <a:off x="850465" y="384175"/>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15</a:t>
            </a:r>
          </a:p>
        </p:txBody>
      </p:sp>
      <p:sp>
        <p:nvSpPr>
          <p:cNvPr name="Freeform 10" id="10"/>
          <p:cNvSpPr/>
          <p:nvPr/>
        </p:nvSpPr>
        <p:spPr>
          <a:xfrm flipH="false" flipV="false" rot="0">
            <a:off x="1563457" y="3920186"/>
            <a:ext cx="7574416" cy="2991894"/>
          </a:xfrm>
          <a:custGeom>
            <a:avLst/>
            <a:gdLst/>
            <a:ahLst/>
            <a:cxnLst/>
            <a:rect r="r" b="b" t="t" l="l"/>
            <a:pathLst>
              <a:path h="2991894" w="7574416">
                <a:moveTo>
                  <a:pt x="0" y="0"/>
                </a:moveTo>
                <a:lnTo>
                  <a:pt x="7574416" y="0"/>
                </a:lnTo>
                <a:lnTo>
                  <a:pt x="7574416" y="2991895"/>
                </a:lnTo>
                <a:lnTo>
                  <a:pt x="0" y="2991895"/>
                </a:lnTo>
                <a:lnTo>
                  <a:pt x="0" y="0"/>
                </a:lnTo>
                <a:close/>
              </a:path>
            </a:pathLst>
          </a:custGeom>
          <a:blipFill>
            <a:blip r:embed="rId3"/>
            <a:stretch>
              <a:fillRect l="0" t="0" r="0" b="0"/>
            </a:stretch>
          </a:blipFill>
        </p:spPr>
      </p:sp>
      <p:sp>
        <p:nvSpPr>
          <p:cNvPr name="Freeform 11" id="11"/>
          <p:cNvSpPr/>
          <p:nvPr/>
        </p:nvSpPr>
        <p:spPr>
          <a:xfrm flipH="false" flipV="false" rot="0">
            <a:off x="1588431" y="6912081"/>
            <a:ext cx="7778464" cy="3082217"/>
          </a:xfrm>
          <a:custGeom>
            <a:avLst/>
            <a:gdLst/>
            <a:ahLst/>
            <a:cxnLst/>
            <a:rect r="r" b="b" t="t" l="l"/>
            <a:pathLst>
              <a:path h="3082217" w="7778464">
                <a:moveTo>
                  <a:pt x="0" y="0"/>
                </a:moveTo>
                <a:lnTo>
                  <a:pt x="7778464" y="0"/>
                </a:lnTo>
                <a:lnTo>
                  <a:pt x="7778464" y="3082216"/>
                </a:lnTo>
                <a:lnTo>
                  <a:pt x="0" y="3082216"/>
                </a:lnTo>
                <a:lnTo>
                  <a:pt x="0" y="0"/>
                </a:lnTo>
                <a:close/>
              </a:path>
            </a:pathLst>
          </a:custGeom>
          <a:blipFill>
            <a:blip r:embed="rId4"/>
            <a:stretch>
              <a:fillRect l="0" t="0" r="0" b="0"/>
            </a:stretch>
          </a:blipFill>
        </p:spPr>
      </p:sp>
      <p:sp>
        <p:nvSpPr>
          <p:cNvPr name="Freeform 12" id="12"/>
          <p:cNvSpPr/>
          <p:nvPr/>
        </p:nvSpPr>
        <p:spPr>
          <a:xfrm flipH="false" flipV="false" rot="0">
            <a:off x="9137873" y="3934313"/>
            <a:ext cx="7586670" cy="2977768"/>
          </a:xfrm>
          <a:custGeom>
            <a:avLst/>
            <a:gdLst/>
            <a:ahLst/>
            <a:cxnLst/>
            <a:rect r="r" b="b" t="t" l="l"/>
            <a:pathLst>
              <a:path h="2977768" w="7586670">
                <a:moveTo>
                  <a:pt x="0" y="0"/>
                </a:moveTo>
                <a:lnTo>
                  <a:pt x="7586670" y="0"/>
                </a:lnTo>
                <a:lnTo>
                  <a:pt x="7586670" y="2977768"/>
                </a:lnTo>
                <a:lnTo>
                  <a:pt x="0" y="2977768"/>
                </a:lnTo>
                <a:lnTo>
                  <a:pt x="0" y="0"/>
                </a:lnTo>
                <a:close/>
              </a:path>
            </a:pathLst>
          </a:custGeom>
          <a:blipFill>
            <a:blip r:embed="rId5"/>
            <a:stretch>
              <a:fillRect l="0" t="0" r="0" b="0"/>
            </a:stretch>
          </a:blipFill>
        </p:spPr>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3017520" y="6343650"/>
            <a:ext cx="320040" cy="22860"/>
          </a:xfrm>
          <a:custGeom>
            <a:avLst/>
            <a:gdLst/>
            <a:ahLst/>
            <a:cxnLst/>
            <a:rect r="r" b="b" t="t" l="l"/>
            <a:pathLst>
              <a:path h="22860" w="320040">
                <a:moveTo>
                  <a:pt x="0" y="0"/>
                </a:moveTo>
                <a:lnTo>
                  <a:pt x="320040" y="0"/>
                </a:lnTo>
                <a:lnTo>
                  <a:pt x="320040" y="22860"/>
                </a:lnTo>
                <a:lnTo>
                  <a:pt x="0" y="228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251960" y="6343650"/>
            <a:ext cx="320040" cy="22860"/>
          </a:xfrm>
          <a:custGeom>
            <a:avLst/>
            <a:gdLst/>
            <a:ahLst/>
            <a:cxnLst/>
            <a:rect r="r" b="b" t="t" l="l"/>
            <a:pathLst>
              <a:path h="22860" w="320040">
                <a:moveTo>
                  <a:pt x="0" y="0"/>
                </a:moveTo>
                <a:lnTo>
                  <a:pt x="320040" y="0"/>
                </a:lnTo>
                <a:lnTo>
                  <a:pt x="320040" y="22860"/>
                </a:lnTo>
                <a:lnTo>
                  <a:pt x="0" y="228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86400" y="6343650"/>
            <a:ext cx="320040" cy="22860"/>
          </a:xfrm>
          <a:custGeom>
            <a:avLst/>
            <a:gdLst/>
            <a:ahLst/>
            <a:cxnLst/>
            <a:rect r="r" b="b" t="t" l="l"/>
            <a:pathLst>
              <a:path h="22860" w="320040">
                <a:moveTo>
                  <a:pt x="0" y="0"/>
                </a:moveTo>
                <a:lnTo>
                  <a:pt x="320040" y="0"/>
                </a:lnTo>
                <a:lnTo>
                  <a:pt x="320040" y="22860"/>
                </a:lnTo>
                <a:lnTo>
                  <a:pt x="0" y="228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720840" y="6343650"/>
            <a:ext cx="320040" cy="22860"/>
          </a:xfrm>
          <a:custGeom>
            <a:avLst/>
            <a:gdLst/>
            <a:ahLst/>
            <a:cxnLst/>
            <a:rect r="r" b="b" t="t" l="l"/>
            <a:pathLst>
              <a:path h="22860" w="320040">
                <a:moveTo>
                  <a:pt x="0" y="0"/>
                </a:moveTo>
                <a:lnTo>
                  <a:pt x="320040" y="0"/>
                </a:lnTo>
                <a:lnTo>
                  <a:pt x="320040" y="22860"/>
                </a:lnTo>
                <a:lnTo>
                  <a:pt x="0" y="228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955280" y="6343650"/>
            <a:ext cx="320040" cy="22860"/>
          </a:xfrm>
          <a:custGeom>
            <a:avLst/>
            <a:gdLst/>
            <a:ahLst/>
            <a:cxnLst/>
            <a:rect r="r" b="b" t="t" l="l"/>
            <a:pathLst>
              <a:path h="22860" w="320040">
                <a:moveTo>
                  <a:pt x="0" y="0"/>
                </a:moveTo>
                <a:lnTo>
                  <a:pt x="320040" y="0"/>
                </a:lnTo>
                <a:lnTo>
                  <a:pt x="320040" y="22860"/>
                </a:lnTo>
                <a:lnTo>
                  <a:pt x="0" y="228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9189720" y="6343650"/>
            <a:ext cx="320040" cy="22860"/>
          </a:xfrm>
          <a:custGeom>
            <a:avLst/>
            <a:gdLst/>
            <a:ahLst/>
            <a:cxnLst/>
            <a:rect r="r" b="b" t="t" l="l"/>
            <a:pathLst>
              <a:path h="22860" w="320040">
                <a:moveTo>
                  <a:pt x="0" y="0"/>
                </a:moveTo>
                <a:lnTo>
                  <a:pt x="320040" y="0"/>
                </a:lnTo>
                <a:lnTo>
                  <a:pt x="320040" y="22860"/>
                </a:lnTo>
                <a:lnTo>
                  <a:pt x="0" y="228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0424160" y="6343650"/>
            <a:ext cx="320040" cy="22860"/>
          </a:xfrm>
          <a:custGeom>
            <a:avLst/>
            <a:gdLst/>
            <a:ahLst/>
            <a:cxnLst/>
            <a:rect r="r" b="b" t="t" l="l"/>
            <a:pathLst>
              <a:path h="22860" w="320040">
                <a:moveTo>
                  <a:pt x="0" y="0"/>
                </a:moveTo>
                <a:lnTo>
                  <a:pt x="320040" y="0"/>
                </a:lnTo>
                <a:lnTo>
                  <a:pt x="320040" y="22860"/>
                </a:lnTo>
                <a:lnTo>
                  <a:pt x="0" y="2286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1658600" y="6343650"/>
            <a:ext cx="320040" cy="22860"/>
          </a:xfrm>
          <a:custGeom>
            <a:avLst/>
            <a:gdLst/>
            <a:ahLst/>
            <a:cxnLst/>
            <a:rect r="r" b="b" t="t" l="l"/>
            <a:pathLst>
              <a:path h="22860" w="320040">
                <a:moveTo>
                  <a:pt x="0" y="0"/>
                </a:moveTo>
                <a:lnTo>
                  <a:pt x="320040" y="0"/>
                </a:lnTo>
                <a:lnTo>
                  <a:pt x="320040" y="22860"/>
                </a:lnTo>
                <a:lnTo>
                  <a:pt x="0" y="2286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12893040" y="6343650"/>
            <a:ext cx="320040" cy="22860"/>
          </a:xfrm>
          <a:custGeom>
            <a:avLst/>
            <a:gdLst/>
            <a:ahLst/>
            <a:cxnLst/>
            <a:rect r="r" b="b" t="t" l="l"/>
            <a:pathLst>
              <a:path h="22860" w="320040">
                <a:moveTo>
                  <a:pt x="0" y="0"/>
                </a:moveTo>
                <a:lnTo>
                  <a:pt x="320040" y="0"/>
                </a:lnTo>
                <a:lnTo>
                  <a:pt x="320040" y="22860"/>
                </a:lnTo>
                <a:lnTo>
                  <a:pt x="0" y="2286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4127480" y="6343650"/>
            <a:ext cx="320040" cy="22860"/>
          </a:xfrm>
          <a:custGeom>
            <a:avLst/>
            <a:gdLst/>
            <a:ahLst/>
            <a:cxnLst/>
            <a:rect r="r" b="b" t="t" l="l"/>
            <a:pathLst>
              <a:path h="22860" w="320040">
                <a:moveTo>
                  <a:pt x="0" y="0"/>
                </a:moveTo>
                <a:lnTo>
                  <a:pt x="320040" y="0"/>
                </a:lnTo>
                <a:lnTo>
                  <a:pt x="320040" y="22860"/>
                </a:lnTo>
                <a:lnTo>
                  <a:pt x="0" y="2286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13" id="13"/>
          <p:cNvGrpSpPr>
            <a:grpSpLocks noChangeAspect="true"/>
          </p:cNvGrpSpPr>
          <p:nvPr/>
        </p:nvGrpSpPr>
        <p:grpSpPr>
          <a:xfrm rot="0">
            <a:off x="2674620" y="1497330"/>
            <a:ext cx="12584430" cy="297180"/>
            <a:chOff x="0" y="0"/>
            <a:chExt cx="10487025" cy="247650"/>
          </a:xfrm>
        </p:grpSpPr>
        <p:sp>
          <p:nvSpPr>
            <p:cNvPr name="Freeform 14" id="14"/>
            <p:cNvSpPr/>
            <p:nvPr/>
          </p:nvSpPr>
          <p:spPr>
            <a:xfrm flipH="false" flipV="false" rot="0">
              <a:off x="0" y="0"/>
              <a:ext cx="10487025" cy="247650"/>
            </a:xfrm>
            <a:custGeom>
              <a:avLst/>
              <a:gdLst/>
              <a:ahLst/>
              <a:cxnLst/>
              <a:rect r="r" b="b" t="t" l="l"/>
              <a:pathLst>
                <a:path h="247650" w="10487025">
                  <a:moveTo>
                    <a:pt x="0" y="0"/>
                  </a:moveTo>
                  <a:lnTo>
                    <a:pt x="10487025" y="0"/>
                  </a:lnTo>
                  <a:lnTo>
                    <a:pt x="10487025" y="247650"/>
                  </a:lnTo>
                  <a:lnTo>
                    <a:pt x="0" y="247650"/>
                  </a:lnTo>
                  <a:close/>
                </a:path>
              </a:pathLst>
            </a:custGeom>
            <a:solidFill>
              <a:srgbClr val="E0E0E0"/>
            </a:solidFill>
          </p:spPr>
        </p:sp>
      </p:grpSp>
      <p:sp>
        <p:nvSpPr>
          <p:cNvPr name="Freeform 15" id="15"/>
          <p:cNvSpPr/>
          <p:nvPr/>
        </p:nvSpPr>
        <p:spPr>
          <a:xfrm flipH="false" flipV="false" rot="0">
            <a:off x="2941316" y="6496046"/>
            <a:ext cx="12702536" cy="3135626"/>
          </a:xfrm>
          <a:custGeom>
            <a:avLst/>
            <a:gdLst/>
            <a:ahLst/>
            <a:cxnLst/>
            <a:rect r="r" b="b" t="t" l="l"/>
            <a:pathLst>
              <a:path h="3135626" w="12702536">
                <a:moveTo>
                  <a:pt x="0" y="0"/>
                </a:moveTo>
                <a:lnTo>
                  <a:pt x="12702536" y="0"/>
                </a:lnTo>
                <a:lnTo>
                  <a:pt x="12702536" y="3135626"/>
                </a:lnTo>
                <a:lnTo>
                  <a:pt x="0" y="31356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6" id="16"/>
          <p:cNvSpPr/>
          <p:nvPr/>
        </p:nvSpPr>
        <p:spPr>
          <a:xfrm flipH="false" flipV="false" rot="0">
            <a:off x="2598416" y="2038346"/>
            <a:ext cx="12736826" cy="3638546"/>
          </a:xfrm>
          <a:custGeom>
            <a:avLst/>
            <a:gdLst/>
            <a:ahLst/>
            <a:cxnLst/>
            <a:rect r="r" b="b" t="t" l="l"/>
            <a:pathLst>
              <a:path h="3638546" w="12736826">
                <a:moveTo>
                  <a:pt x="0" y="0"/>
                </a:moveTo>
                <a:lnTo>
                  <a:pt x="12736826" y="0"/>
                </a:lnTo>
                <a:lnTo>
                  <a:pt x="12736826" y="3638546"/>
                </a:lnTo>
                <a:lnTo>
                  <a:pt x="0" y="363854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AutoShape 17" id="17"/>
          <p:cNvSpPr/>
          <p:nvPr/>
        </p:nvSpPr>
        <p:spPr>
          <a:xfrm>
            <a:off x="1188716" y="1195167"/>
            <a:ext cx="0" cy="3553856"/>
          </a:xfrm>
          <a:prstGeom prst="line">
            <a:avLst/>
          </a:prstGeom>
          <a:ln cap="flat" w="19050">
            <a:solidFill>
              <a:srgbClr val="0D0D0D"/>
            </a:solidFill>
            <a:prstDash val="solid"/>
            <a:headEnd type="none" len="sm" w="sm"/>
            <a:tailEnd type="none" len="sm" w="sm"/>
          </a:ln>
        </p:spPr>
      </p:sp>
      <p:grpSp>
        <p:nvGrpSpPr>
          <p:cNvPr name="Group 18" id="18"/>
          <p:cNvGrpSpPr/>
          <p:nvPr/>
        </p:nvGrpSpPr>
        <p:grpSpPr>
          <a:xfrm rot="0">
            <a:off x="11955426" y="363482"/>
            <a:ext cx="3528258" cy="781160"/>
            <a:chOff x="0" y="0"/>
            <a:chExt cx="929253" cy="205738"/>
          </a:xfrm>
        </p:grpSpPr>
        <p:sp>
          <p:nvSpPr>
            <p:cNvPr name="Freeform 19" id="19"/>
            <p:cNvSpPr/>
            <p:nvPr/>
          </p:nvSpPr>
          <p:spPr>
            <a:xfrm flipH="false" flipV="false" rot="0">
              <a:off x="0" y="0"/>
              <a:ext cx="929253" cy="205738"/>
            </a:xfrm>
            <a:custGeom>
              <a:avLst/>
              <a:gdLst/>
              <a:ahLst/>
              <a:cxnLst/>
              <a:rect r="r" b="b" t="t" l="l"/>
              <a:pathLst>
                <a:path h="205738" w="929253">
                  <a:moveTo>
                    <a:pt x="102869" y="0"/>
                  </a:moveTo>
                  <a:lnTo>
                    <a:pt x="826384" y="0"/>
                  </a:lnTo>
                  <a:cubicBezTo>
                    <a:pt x="853667" y="0"/>
                    <a:pt x="879832" y="10838"/>
                    <a:pt x="899124" y="30130"/>
                  </a:cubicBezTo>
                  <a:cubicBezTo>
                    <a:pt x="918415" y="49421"/>
                    <a:pt x="929253" y="75586"/>
                    <a:pt x="929253" y="102869"/>
                  </a:cubicBezTo>
                  <a:lnTo>
                    <a:pt x="929253" y="102869"/>
                  </a:lnTo>
                  <a:cubicBezTo>
                    <a:pt x="929253" y="159682"/>
                    <a:pt x="883197" y="205738"/>
                    <a:pt x="826384" y="205738"/>
                  </a:cubicBezTo>
                  <a:lnTo>
                    <a:pt x="102869" y="205738"/>
                  </a:lnTo>
                  <a:cubicBezTo>
                    <a:pt x="46056" y="205738"/>
                    <a:pt x="0" y="159682"/>
                    <a:pt x="0" y="102869"/>
                  </a:cubicBezTo>
                  <a:lnTo>
                    <a:pt x="0" y="102869"/>
                  </a:lnTo>
                  <a:cubicBezTo>
                    <a:pt x="0" y="46056"/>
                    <a:pt x="46056" y="0"/>
                    <a:pt x="102869" y="0"/>
                  </a:cubicBezTo>
                  <a:close/>
                </a:path>
              </a:pathLst>
            </a:custGeom>
            <a:solidFill>
              <a:srgbClr val="022D66"/>
            </a:solidFill>
          </p:spPr>
        </p:sp>
        <p:sp>
          <p:nvSpPr>
            <p:cNvPr name="TextBox 20" id="20"/>
            <p:cNvSpPr txBox="true"/>
            <p:nvPr/>
          </p:nvSpPr>
          <p:spPr>
            <a:xfrm>
              <a:off x="0" y="-47625"/>
              <a:ext cx="929253" cy="253363"/>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3394710" y="6227037"/>
            <a:ext cx="604636" cy="457604"/>
          </a:xfrm>
          <a:prstGeom prst="rect">
            <a:avLst/>
          </a:prstGeom>
        </p:spPr>
        <p:txBody>
          <a:bodyPr anchor="t" rtlCol="false" tIns="0" lIns="0" bIns="0" rIns="0">
            <a:spAutoFit/>
          </a:bodyPr>
          <a:lstStyle/>
          <a:p>
            <a:pPr algn="just">
              <a:lnSpc>
                <a:spcPts val="1800"/>
              </a:lnSpc>
            </a:pPr>
            <a:r>
              <a:rPr lang="en-US" sz="1259" spc="12">
                <a:solidFill>
                  <a:srgbClr val="000000"/>
                </a:solidFill>
                <a:latin typeface="Roboto"/>
                <a:ea typeface="Roboto"/>
                <a:cs typeface="Roboto"/>
                <a:sym typeface="Roboto"/>
              </a:rPr>
              <a:t>2019-01 2019-09</a:t>
            </a:r>
          </a:p>
        </p:txBody>
      </p:sp>
      <p:sp>
        <p:nvSpPr>
          <p:cNvPr name="TextBox 22" id="22"/>
          <p:cNvSpPr txBox="true"/>
          <p:nvPr/>
        </p:nvSpPr>
        <p:spPr>
          <a:xfrm rot="0">
            <a:off x="2948940" y="374218"/>
            <a:ext cx="1104504" cy="594314"/>
          </a:xfrm>
          <a:prstGeom prst="rect">
            <a:avLst/>
          </a:prstGeom>
        </p:spPr>
        <p:txBody>
          <a:bodyPr anchor="t" rtlCol="false" tIns="0" lIns="0" bIns="0" rIns="0">
            <a:spAutoFit/>
          </a:bodyPr>
          <a:lstStyle/>
          <a:p>
            <a:pPr algn="l">
              <a:lnSpc>
                <a:spcPts val="1763"/>
              </a:lnSpc>
            </a:pPr>
            <a:r>
              <a:rPr lang="en-US" sz="1259">
                <a:solidFill>
                  <a:srgbClr val="4D4D4D"/>
                </a:solidFill>
                <a:latin typeface="Roboto"/>
                <a:ea typeface="Roboto"/>
                <a:cs typeface="Roboto"/>
                <a:sym typeface="Roboto"/>
              </a:rPr>
              <a:t>Total Customer</a:t>
            </a:r>
          </a:p>
          <a:p>
            <a:pPr algn="l">
              <a:lnSpc>
                <a:spcPts val="3527"/>
              </a:lnSpc>
            </a:pPr>
            <a:r>
              <a:rPr lang="en-US" sz="2519" spc="30">
                <a:solidFill>
                  <a:srgbClr val="000000"/>
                </a:solidFill>
                <a:latin typeface="Roboto"/>
                <a:ea typeface="Roboto"/>
                <a:cs typeface="Roboto"/>
                <a:sym typeface="Roboto"/>
              </a:rPr>
              <a:t>1,380</a:t>
            </a:r>
          </a:p>
        </p:txBody>
      </p:sp>
      <p:sp>
        <p:nvSpPr>
          <p:cNvPr name="TextBox 23" id="23"/>
          <p:cNvSpPr txBox="true"/>
          <p:nvPr/>
        </p:nvSpPr>
        <p:spPr>
          <a:xfrm rot="0">
            <a:off x="4629150" y="6227037"/>
            <a:ext cx="604636" cy="457604"/>
          </a:xfrm>
          <a:prstGeom prst="rect">
            <a:avLst/>
          </a:prstGeom>
        </p:spPr>
        <p:txBody>
          <a:bodyPr anchor="t" rtlCol="false" tIns="0" lIns="0" bIns="0" rIns="0">
            <a:spAutoFit/>
          </a:bodyPr>
          <a:lstStyle/>
          <a:p>
            <a:pPr algn="just">
              <a:lnSpc>
                <a:spcPts val="1800"/>
              </a:lnSpc>
            </a:pPr>
            <a:r>
              <a:rPr lang="en-US" sz="1259" spc="12">
                <a:solidFill>
                  <a:srgbClr val="000000"/>
                </a:solidFill>
                <a:latin typeface="Roboto"/>
                <a:ea typeface="Roboto"/>
                <a:cs typeface="Roboto"/>
                <a:sym typeface="Roboto"/>
              </a:rPr>
              <a:t>2019-02 2019-11</a:t>
            </a:r>
          </a:p>
        </p:txBody>
      </p:sp>
      <p:sp>
        <p:nvSpPr>
          <p:cNvPr name="TextBox 24" id="24"/>
          <p:cNvSpPr txBox="true"/>
          <p:nvPr/>
        </p:nvSpPr>
        <p:spPr>
          <a:xfrm rot="0">
            <a:off x="4777740" y="374218"/>
            <a:ext cx="1186114" cy="594314"/>
          </a:xfrm>
          <a:prstGeom prst="rect">
            <a:avLst/>
          </a:prstGeom>
        </p:spPr>
        <p:txBody>
          <a:bodyPr anchor="t" rtlCol="false" tIns="0" lIns="0" bIns="0" rIns="0">
            <a:spAutoFit/>
          </a:bodyPr>
          <a:lstStyle/>
          <a:p>
            <a:pPr algn="l">
              <a:lnSpc>
                <a:spcPts val="1763"/>
              </a:lnSpc>
            </a:pPr>
            <a:r>
              <a:rPr lang="en-US" sz="1259">
                <a:solidFill>
                  <a:srgbClr val="4D4D4D"/>
                </a:solidFill>
                <a:latin typeface="Roboto"/>
                <a:ea typeface="Roboto"/>
                <a:cs typeface="Roboto"/>
                <a:sym typeface="Roboto"/>
              </a:rPr>
              <a:t>Active Customer</a:t>
            </a:r>
          </a:p>
          <a:p>
            <a:pPr algn="l">
              <a:lnSpc>
                <a:spcPts val="3527"/>
              </a:lnSpc>
            </a:pPr>
            <a:r>
              <a:rPr lang="en-US" sz="2519" spc="25">
                <a:solidFill>
                  <a:srgbClr val="000000"/>
                </a:solidFill>
                <a:latin typeface="Roboto"/>
                <a:ea typeface="Roboto"/>
                <a:cs typeface="Roboto"/>
                <a:sym typeface="Roboto"/>
              </a:rPr>
              <a:t>362</a:t>
            </a:r>
          </a:p>
        </p:txBody>
      </p:sp>
      <p:sp>
        <p:nvSpPr>
          <p:cNvPr name="TextBox 25" id="25"/>
          <p:cNvSpPr txBox="true"/>
          <p:nvPr/>
        </p:nvSpPr>
        <p:spPr>
          <a:xfrm rot="0">
            <a:off x="5863590" y="6227037"/>
            <a:ext cx="604636" cy="457604"/>
          </a:xfrm>
          <a:prstGeom prst="rect">
            <a:avLst/>
          </a:prstGeom>
        </p:spPr>
        <p:txBody>
          <a:bodyPr anchor="t" rtlCol="false" tIns="0" lIns="0" bIns="0" rIns="0">
            <a:spAutoFit/>
          </a:bodyPr>
          <a:lstStyle/>
          <a:p>
            <a:pPr algn="just">
              <a:lnSpc>
                <a:spcPts val="1800"/>
              </a:lnSpc>
            </a:pPr>
            <a:r>
              <a:rPr lang="en-US" sz="1259" spc="12">
                <a:solidFill>
                  <a:srgbClr val="000000"/>
                </a:solidFill>
                <a:latin typeface="Roboto"/>
                <a:ea typeface="Roboto"/>
                <a:cs typeface="Roboto"/>
                <a:sym typeface="Roboto"/>
              </a:rPr>
              <a:t>2019-03 2020-01</a:t>
            </a:r>
          </a:p>
        </p:txBody>
      </p:sp>
      <p:sp>
        <p:nvSpPr>
          <p:cNvPr name="TextBox 26" id="26"/>
          <p:cNvSpPr txBox="true"/>
          <p:nvPr/>
        </p:nvSpPr>
        <p:spPr>
          <a:xfrm rot="0">
            <a:off x="7098030" y="6227037"/>
            <a:ext cx="604636" cy="457604"/>
          </a:xfrm>
          <a:prstGeom prst="rect">
            <a:avLst/>
          </a:prstGeom>
        </p:spPr>
        <p:txBody>
          <a:bodyPr anchor="t" rtlCol="false" tIns="0" lIns="0" bIns="0" rIns="0">
            <a:spAutoFit/>
          </a:bodyPr>
          <a:lstStyle/>
          <a:p>
            <a:pPr algn="just">
              <a:lnSpc>
                <a:spcPts val="1800"/>
              </a:lnSpc>
            </a:pPr>
            <a:r>
              <a:rPr lang="en-US" sz="1259" spc="12">
                <a:solidFill>
                  <a:srgbClr val="000000"/>
                </a:solidFill>
                <a:latin typeface="Roboto"/>
                <a:ea typeface="Roboto"/>
                <a:cs typeface="Roboto"/>
                <a:sym typeface="Roboto"/>
              </a:rPr>
              <a:t>2019-05 2020-02</a:t>
            </a:r>
          </a:p>
        </p:txBody>
      </p:sp>
      <p:sp>
        <p:nvSpPr>
          <p:cNvPr name="TextBox 27" id="27"/>
          <p:cNvSpPr txBox="true"/>
          <p:nvPr/>
        </p:nvSpPr>
        <p:spPr>
          <a:xfrm rot="0">
            <a:off x="6492240" y="374218"/>
            <a:ext cx="2235388" cy="594314"/>
          </a:xfrm>
          <a:prstGeom prst="rect">
            <a:avLst/>
          </a:prstGeom>
        </p:spPr>
        <p:txBody>
          <a:bodyPr anchor="t" rtlCol="false" tIns="0" lIns="0" bIns="0" rIns="0">
            <a:spAutoFit/>
          </a:bodyPr>
          <a:lstStyle/>
          <a:p>
            <a:pPr algn="l">
              <a:lnSpc>
                <a:spcPts val="1763"/>
              </a:lnSpc>
            </a:pPr>
            <a:r>
              <a:rPr lang="en-US" sz="1259">
                <a:solidFill>
                  <a:srgbClr val="4D4D4D"/>
                </a:solidFill>
                <a:latin typeface="Roboto"/>
                <a:ea typeface="Roboto"/>
                <a:cs typeface="Roboto"/>
                <a:sym typeface="Roboto"/>
              </a:rPr>
              <a:t>Percentage of Active Customer</a:t>
            </a:r>
          </a:p>
          <a:p>
            <a:pPr algn="l">
              <a:lnSpc>
                <a:spcPts val="3527"/>
              </a:lnSpc>
            </a:pPr>
            <a:r>
              <a:rPr lang="en-US" sz="2519" spc="12">
                <a:solidFill>
                  <a:srgbClr val="000000"/>
                </a:solidFill>
                <a:latin typeface="Roboto"/>
                <a:ea typeface="Roboto"/>
                <a:cs typeface="Roboto"/>
                <a:sym typeface="Roboto"/>
              </a:rPr>
              <a:t>26.23%</a:t>
            </a:r>
          </a:p>
        </p:txBody>
      </p:sp>
      <p:sp>
        <p:nvSpPr>
          <p:cNvPr name="TextBox 28" id="28"/>
          <p:cNvSpPr txBox="true"/>
          <p:nvPr/>
        </p:nvSpPr>
        <p:spPr>
          <a:xfrm rot="0">
            <a:off x="8332470" y="6227037"/>
            <a:ext cx="604636" cy="457604"/>
          </a:xfrm>
          <a:prstGeom prst="rect">
            <a:avLst/>
          </a:prstGeom>
        </p:spPr>
        <p:txBody>
          <a:bodyPr anchor="t" rtlCol="false" tIns="0" lIns="0" bIns="0" rIns="0">
            <a:spAutoFit/>
          </a:bodyPr>
          <a:lstStyle/>
          <a:p>
            <a:pPr algn="just">
              <a:lnSpc>
                <a:spcPts val="1800"/>
              </a:lnSpc>
            </a:pPr>
            <a:r>
              <a:rPr lang="en-US" sz="1259" spc="12">
                <a:solidFill>
                  <a:srgbClr val="000000"/>
                </a:solidFill>
                <a:latin typeface="Roboto"/>
                <a:ea typeface="Roboto"/>
                <a:cs typeface="Roboto"/>
                <a:sym typeface="Roboto"/>
              </a:rPr>
              <a:t>2019-04 2020-03</a:t>
            </a:r>
          </a:p>
        </p:txBody>
      </p:sp>
      <p:sp>
        <p:nvSpPr>
          <p:cNvPr name="TextBox 29" id="29"/>
          <p:cNvSpPr txBox="true"/>
          <p:nvPr/>
        </p:nvSpPr>
        <p:spPr>
          <a:xfrm rot="0">
            <a:off x="9566910" y="6227037"/>
            <a:ext cx="604636" cy="457604"/>
          </a:xfrm>
          <a:prstGeom prst="rect">
            <a:avLst/>
          </a:prstGeom>
        </p:spPr>
        <p:txBody>
          <a:bodyPr anchor="t" rtlCol="false" tIns="0" lIns="0" bIns="0" rIns="0">
            <a:spAutoFit/>
          </a:bodyPr>
          <a:lstStyle/>
          <a:p>
            <a:pPr algn="just">
              <a:lnSpc>
                <a:spcPts val="1800"/>
              </a:lnSpc>
            </a:pPr>
            <a:r>
              <a:rPr lang="en-US" sz="1259" spc="12">
                <a:solidFill>
                  <a:srgbClr val="000000"/>
                </a:solidFill>
                <a:latin typeface="Roboto"/>
                <a:ea typeface="Roboto"/>
                <a:cs typeface="Roboto"/>
                <a:sym typeface="Roboto"/>
              </a:rPr>
              <a:t>2019-06 2020-04</a:t>
            </a:r>
          </a:p>
        </p:txBody>
      </p:sp>
      <p:sp>
        <p:nvSpPr>
          <p:cNvPr name="TextBox 30" id="30"/>
          <p:cNvSpPr txBox="true"/>
          <p:nvPr/>
        </p:nvSpPr>
        <p:spPr>
          <a:xfrm rot="0">
            <a:off x="10801350" y="6236562"/>
            <a:ext cx="604636" cy="219479"/>
          </a:xfrm>
          <a:prstGeom prst="rect">
            <a:avLst/>
          </a:prstGeom>
        </p:spPr>
        <p:txBody>
          <a:bodyPr anchor="t" rtlCol="false" tIns="0" lIns="0" bIns="0" rIns="0">
            <a:spAutoFit/>
          </a:bodyPr>
          <a:lstStyle/>
          <a:p>
            <a:pPr algn="l">
              <a:lnSpc>
                <a:spcPts val="1763"/>
              </a:lnSpc>
            </a:pPr>
            <a:r>
              <a:rPr lang="en-US" sz="1259" spc="12">
                <a:solidFill>
                  <a:srgbClr val="000000"/>
                </a:solidFill>
                <a:latin typeface="Roboto"/>
                <a:ea typeface="Roboto"/>
                <a:cs typeface="Roboto"/>
                <a:sym typeface="Roboto"/>
              </a:rPr>
              <a:t>2019-08</a:t>
            </a:r>
          </a:p>
        </p:txBody>
      </p:sp>
      <p:sp>
        <p:nvSpPr>
          <p:cNvPr name="TextBox 31" id="31"/>
          <p:cNvSpPr txBox="true"/>
          <p:nvPr/>
        </p:nvSpPr>
        <p:spPr>
          <a:xfrm rot="0">
            <a:off x="12035790" y="6236562"/>
            <a:ext cx="604636" cy="219479"/>
          </a:xfrm>
          <a:prstGeom prst="rect">
            <a:avLst/>
          </a:prstGeom>
        </p:spPr>
        <p:txBody>
          <a:bodyPr anchor="t" rtlCol="false" tIns="0" lIns="0" bIns="0" rIns="0">
            <a:spAutoFit/>
          </a:bodyPr>
          <a:lstStyle/>
          <a:p>
            <a:pPr algn="l">
              <a:lnSpc>
                <a:spcPts val="1763"/>
              </a:lnSpc>
            </a:pPr>
            <a:r>
              <a:rPr lang="en-US" sz="1259" spc="12">
                <a:solidFill>
                  <a:srgbClr val="000000"/>
                </a:solidFill>
                <a:latin typeface="Roboto"/>
                <a:ea typeface="Roboto"/>
                <a:cs typeface="Roboto"/>
                <a:sym typeface="Roboto"/>
              </a:rPr>
              <a:t>2019-07</a:t>
            </a:r>
          </a:p>
        </p:txBody>
      </p:sp>
      <p:sp>
        <p:nvSpPr>
          <p:cNvPr name="TextBox 32" id="32"/>
          <p:cNvSpPr txBox="true"/>
          <p:nvPr/>
        </p:nvSpPr>
        <p:spPr>
          <a:xfrm rot="0">
            <a:off x="13270230" y="6236562"/>
            <a:ext cx="604636" cy="219479"/>
          </a:xfrm>
          <a:prstGeom prst="rect">
            <a:avLst/>
          </a:prstGeom>
        </p:spPr>
        <p:txBody>
          <a:bodyPr anchor="t" rtlCol="false" tIns="0" lIns="0" bIns="0" rIns="0">
            <a:spAutoFit/>
          </a:bodyPr>
          <a:lstStyle/>
          <a:p>
            <a:pPr algn="l">
              <a:lnSpc>
                <a:spcPts val="1763"/>
              </a:lnSpc>
            </a:pPr>
            <a:r>
              <a:rPr lang="en-US" sz="1259" spc="12">
                <a:solidFill>
                  <a:srgbClr val="000000"/>
                </a:solidFill>
                <a:latin typeface="Roboto"/>
                <a:ea typeface="Roboto"/>
                <a:cs typeface="Roboto"/>
                <a:sym typeface="Roboto"/>
              </a:rPr>
              <a:t>2019-12</a:t>
            </a:r>
          </a:p>
        </p:txBody>
      </p:sp>
      <p:sp>
        <p:nvSpPr>
          <p:cNvPr name="TextBox 33" id="33"/>
          <p:cNvSpPr txBox="true"/>
          <p:nvPr/>
        </p:nvSpPr>
        <p:spPr>
          <a:xfrm rot="0">
            <a:off x="14504670" y="6236562"/>
            <a:ext cx="604636" cy="219479"/>
          </a:xfrm>
          <a:prstGeom prst="rect">
            <a:avLst/>
          </a:prstGeom>
        </p:spPr>
        <p:txBody>
          <a:bodyPr anchor="t" rtlCol="false" tIns="0" lIns="0" bIns="0" rIns="0">
            <a:spAutoFit/>
          </a:bodyPr>
          <a:lstStyle/>
          <a:p>
            <a:pPr algn="l">
              <a:lnSpc>
                <a:spcPts val="1763"/>
              </a:lnSpc>
            </a:pPr>
            <a:r>
              <a:rPr lang="en-US" sz="1259" spc="12">
                <a:solidFill>
                  <a:srgbClr val="000000"/>
                </a:solidFill>
                <a:latin typeface="Roboto"/>
                <a:ea typeface="Roboto"/>
                <a:cs typeface="Roboto"/>
                <a:sym typeface="Roboto"/>
              </a:rPr>
              <a:t>2019-10</a:t>
            </a:r>
          </a:p>
        </p:txBody>
      </p:sp>
      <p:sp>
        <p:nvSpPr>
          <p:cNvPr name="TextBox 34" id="34"/>
          <p:cNvSpPr txBox="true"/>
          <p:nvPr/>
        </p:nvSpPr>
        <p:spPr>
          <a:xfrm rot="0">
            <a:off x="13041630" y="1528648"/>
            <a:ext cx="2163459" cy="219479"/>
          </a:xfrm>
          <a:prstGeom prst="rect">
            <a:avLst/>
          </a:prstGeom>
        </p:spPr>
        <p:txBody>
          <a:bodyPr anchor="t" rtlCol="false" tIns="0" lIns="0" bIns="0" rIns="0">
            <a:spAutoFit/>
          </a:bodyPr>
          <a:lstStyle/>
          <a:p>
            <a:pPr algn="l">
              <a:lnSpc>
                <a:spcPts val="1763"/>
              </a:lnSpc>
            </a:pPr>
            <a:r>
              <a:rPr lang="en-US" b="true" sz="1259" spc="7">
                <a:solidFill>
                  <a:srgbClr val="000000"/>
                </a:solidFill>
                <a:latin typeface="Roboto Bold"/>
                <a:ea typeface="Roboto Bold"/>
                <a:cs typeface="Roboto Bold"/>
                <a:sym typeface="Roboto Bold"/>
              </a:rPr>
              <a:t>period_distance / percentage</a:t>
            </a:r>
          </a:p>
        </p:txBody>
      </p:sp>
      <p:sp>
        <p:nvSpPr>
          <p:cNvPr name="TextBox 35" id="35"/>
          <p:cNvSpPr txBox="true"/>
          <p:nvPr/>
        </p:nvSpPr>
        <p:spPr>
          <a:xfrm rot="0">
            <a:off x="7518974" y="1166592"/>
            <a:ext cx="3314620" cy="297180"/>
          </a:xfrm>
          <a:prstGeom prst="rect">
            <a:avLst/>
          </a:prstGeom>
        </p:spPr>
        <p:txBody>
          <a:bodyPr anchor="t" rtlCol="false" tIns="0" lIns="0" bIns="0" rIns="0">
            <a:spAutoFit/>
          </a:bodyPr>
          <a:lstStyle/>
          <a:p>
            <a:pPr algn="l">
              <a:lnSpc>
                <a:spcPts val="2520"/>
              </a:lnSpc>
            </a:pPr>
            <a:r>
              <a:rPr lang="en-US" b="true" sz="1800" spc="10">
                <a:solidFill>
                  <a:srgbClr val="000000"/>
                </a:solidFill>
                <a:latin typeface="Open Sans Bold"/>
                <a:ea typeface="Open Sans Bold"/>
                <a:cs typeface="Open Sans Bold"/>
                <a:sym typeface="Open Sans Bold"/>
              </a:rPr>
              <a:t>Cohort Retention Heatmap</a:t>
            </a:r>
          </a:p>
        </p:txBody>
      </p:sp>
      <p:sp>
        <p:nvSpPr>
          <p:cNvPr name="TextBox 36" id="36"/>
          <p:cNvSpPr txBox="true"/>
          <p:nvPr/>
        </p:nvSpPr>
        <p:spPr>
          <a:xfrm rot="0">
            <a:off x="7530587" y="5830032"/>
            <a:ext cx="3573081" cy="297180"/>
          </a:xfrm>
          <a:prstGeom prst="rect">
            <a:avLst/>
          </a:prstGeom>
        </p:spPr>
        <p:txBody>
          <a:bodyPr anchor="t" rtlCol="false" tIns="0" lIns="0" bIns="0" rIns="0">
            <a:spAutoFit/>
          </a:bodyPr>
          <a:lstStyle/>
          <a:p>
            <a:pPr algn="l">
              <a:lnSpc>
                <a:spcPts val="2520"/>
              </a:lnSpc>
            </a:pPr>
            <a:r>
              <a:rPr lang="en-US" b="true" sz="1800" spc="10">
                <a:solidFill>
                  <a:srgbClr val="000000"/>
                </a:solidFill>
                <a:latin typeface="Open Sans Bold"/>
                <a:ea typeface="Open Sans Bold"/>
                <a:cs typeface="Open Sans Bold"/>
                <a:sym typeface="Open Sans Bold"/>
              </a:rPr>
              <a:t>Lineplot Retention per Cohort</a:t>
            </a:r>
          </a:p>
        </p:txBody>
      </p:sp>
      <p:sp>
        <p:nvSpPr>
          <p:cNvPr name="TextBox 37" id="37"/>
          <p:cNvSpPr txBox="true"/>
          <p:nvPr/>
        </p:nvSpPr>
        <p:spPr>
          <a:xfrm rot="0">
            <a:off x="2626991" y="6632257"/>
            <a:ext cx="419104" cy="184023"/>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100 %</a:t>
            </a:r>
          </a:p>
        </p:txBody>
      </p:sp>
      <p:sp>
        <p:nvSpPr>
          <p:cNvPr name="TextBox 38" id="38"/>
          <p:cNvSpPr txBox="true"/>
          <p:nvPr/>
        </p:nvSpPr>
        <p:spPr>
          <a:xfrm rot="0">
            <a:off x="2766060" y="1753320"/>
            <a:ext cx="688177" cy="3600252"/>
          </a:xfrm>
          <a:prstGeom prst="rect">
            <a:avLst/>
          </a:prstGeom>
        </p:spPr>
        <p:txBody>
          <a:bodyPr anchor="t" rtlCol="false" tIns="0" lIns="0" bIns="0" rIns="0">
            <a:spAutoFit/>
          </a:bodyPr>
          <a:lstStyle/>
          <a:p>
            <a:pPr algn="just">
              <a:lnSpc>
                <a:spcPts val="2601"/>
              </a:lnSpc>
            </a:pPr>
            <a:r>
              <a:rPr lang="en-US" sz="1080" spc="5">
                <a:solidFill>
                  <a:srgbClr val="000000"/>
                </a:solidFill>
                <a:latin typeface="Roboto"/>
                <a:ea typeface="Roboto"/>
                <a:cs typeface="Roboto"/>
                <a:sym typeface="Roboto"/>
              </a:rPr>
              <a:t>cohort_m… 2019-01 2019-02 2019-03 2019-04 2019-05 2019-06 2019-07 2019-08 2019-09 2019-10</a:t>
            </a:r>
          </a:p>
        </p:txBody>
      </p:sp>
      <p:sp>
        <p:nvSpPr>
          <p:cNvPr name="TextBox 39" id="39"/>
          <p:cNvSpPr txBox="true"/>
          <p:nvPr/>
        </p:nvSpPr>
        <p:spPr>
          <a:xfrm rot="0">
            <a:off x="3375062" y="9598343"/>
            <a:ext cx="78558" cy="192207"/>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0</a:t>
            </a:r>
          </a:p>
        </p:txBody>
      </p:sp>
      <p:sp>
        <p:nvSpPr>
          <p:cNvPr name="TextBox 40" id="40"/>
          <p:cNvSpPr txBox="true"/>
          <p:nvPr/>
        </p:nvSpPr>
        <p:spPr>
          <a:xfrm rot="0">
            <a:off x="3794760" y="1741890"/>
            <a:ext cx="347301" cy="3611682"/>
          </a:xfrm>
          <a:prstGeom prst="rect">
            <a:avLst/>
          </a:prstGeom>
        </p:spPr>
        <p:txBody>
          <a:bodyPr anchor="t" rtlCol="false" tIns="0" lIns="0" bIns="0" rIns="0">
            <a:spAutoFit/>
          </a:bodyPr>
          <a:lstStyle/>
          <a:p>
            <a:pPr algn="r">
              <a:lnSpc>
                <a:spcPts val="2610"/>
              </a:lnSpc>
            </a:pPr>
            <a:r>
              <a:rPr lang="en-US" sz="1080">
                <a:solidFill>
                  <a:srgbClr val="000000"/>
                </a:solidFill>
                <a:latin typeface="Roboto"/>
                <a:ea typeface="Roboto"/>
                <a:cs typeface="Roboto"/>
                <a:sym typeface="Roboto"/>
              </a:rPr>
              <a:t>0 </a:t>
            </a:r>
            <a:r>
              <a:rPr lang="en-US" sz="1080">
                <a:solidFill>
                  <a:srgbClr val="D9D9D9"/>
                </a:solidFill>
                <a:latin typeface="Roboto"/>
                <a:ea typeface="Roboto"/>
                <a:cs typeface="Roboto"/>
                <a:sym typeface="Roboto"/>
              </a:rPr>
              <a:t>100% 100% 100% 100% 100% 100% 100% 100% 100% 100%</a:t>
            </a:r>
          </a:p>
        </p:txBody>
      </p:sp>
      <p:sp>
        <p:nvSpPr>
          <p:cNvPr name="TextBox 41" id="41"/>
          <p:cNvSpPr txBox="true"/>
          <p:nvPr/>
        </p:nvSpPr>
        <p:spPr>
          <a:xfrm rot="0">
            <a:off x="4158737" y="9598343"/>
            <a:ext cx="78558" cy="192207"/>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1</a:t>
            </a:r>
          </a:p>
        </p:txBody>
      </p:sp>
      <p:sp>
        <p:nvSpPr>
          <p:cNvPr name="TextBox 42" id="42"/>
          <p:cNvSpPr txBox="true"/>
          <p:nvPr/>
        </p:nvSpPr>
        <p:spPr>
          <a:xfrm rot="0">
            <a:off x="4469130" y="1741890"/>
            <a:ext cx="463887" cy="3611682"/>
          </a:xfrm>
          <a:prstGeom prst="rect">
            <a:avLst/>
          </a:prstGeom>
        </p:spPr>
        <p:txBody>
          <a:bodyPr anchor="t" rtlCol="false" tIns="0" lIns="0" bIns="0" rIns="0">
            <a:spAutoFit/>
          </a:bodyPr>
          <a:lstStyle/>
          <a:p>
            <a:pPr algn="r">
              <a:lnSpc>
                <a:spcPts val="2610"/>
              </a:lnSpc>
            </a:pPr>
            <a:r>
              <a:rPr lang="en-US" sz="1080">
                <a:solidFill>
                  <a:srgbClr val="000000"/>
                </a:solidFill>
                <a:latin typeface="Roboto"/>
                <a:ea typeface="Roboto"/>
                <a:cs typeface="Roboto"/>
                <a:sym typeface="Roboto"/>
              </a:rPr>
              <a:t>1 58.23% 43.09% 29.05% 10.19% 23.75% 12% 8.11% 9.3% 9.38% 6.06%</a:t>
            </a:r>
          </a:p>
        </p:txBody>
      </p:sp>
      <p:sp>
        <p:nvSpPr>
          <p:cNvPr name="TextBox 43" id="43"/>
          <p:cNvSpPr txBox="true"/>
          <p:nvPr/>
        </p:nvSpPr>
        <p:spPr>
          <a:xfrm rot="0">
            <a:off x="4942401" y="9598343"/>
            <a:ext cx="78558" cy="192207"/>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2</a:t>
            </a:r>
          </a:p>
        </p:txBody>
      </p:sp>
      <p:sp>
        <p:nvSpPr>
          <p:cNvPr name="TextBox 44" id="44"/>
          <p:cNvSpPr txBox="true"/>
          <p:nvPr/>
        </p:nvSpPr>
        <p:spPr>
          <a:xfrm rot="0">
            <a:off x="5257800" y="1741890"/>
            <a:ext cx="463887" cy="3611682"/>
          </a:xfrm>
          <a:prstGeom prst="rect">
            <a:avLst/>
          </a:prstGeom>
        </p:spPr>
        <p:txBody>
          <a:bodyPr anchor="t" rtlCol="false" tIns="0" lIns="0" bIns="0" rIns="0">
            <a:spAutoFit/>
          </a:bodyPr>
          <a:lstStyle/>
          <a:p>
            <a:pPr algn="r">
              <a:lnSpc>
                <a:spcPts val="2610"/>
              </a:lnSpc>
            </a:pPr>
            <a:r>
              <a:rPr lang="en-US" sz="1080">
                <a:solidFill>
                  <a:srgbClr val="000000"/>
                </a:solidFill>
                <a:latin typeface="Roboto"/>
                <a:ea typeface="Roboto"/>
                <a:cs typeface="Roboto"/>
                <a:sym typeface="Roboto"/>
              </a:rPr>
              <a:t>2 58.97% 40.33% 22.91% 13.89% 21.25% 10.67% 8.11% 18.6% 9.38% 3.03%</a:t>
            </a:r>
          </a:p>
        </p:txBody>
      </p:sp>
      <p:sp>
        <p:nvSpPr>
          <p:cNvPr name="TextBox 45" id="45"/>
          <p:cNvSpPr txBox="true"/>
          <p:nvPr/>
        </p:nvSpPr>
        <p:spPr>
          <a:xfrm rot="0">
            <a:off x="5726076" y="9598343"/>
            <a:ext cx="78558" cy="192207"/>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3</a:t>
            </a:r>
          </a:p>
        </p:txBody>
      </p:sp>
      <p:sp>
        <p:nvSpPr>
          <p:cNvPr name="TextBox 46" id="46"/>
          <p:cNvSpPr txBox="true"/>
          <p:nvPr/>
        </p:nvSpPr>
        <p:spPr>
          <a:xfrm rot="0">
            <a:off x="6046470" y="1741890"/>
            <a:ext cx="463887" cy="3611682"/>
          </a:xfrm>
          <a:prstGeom prst="rect">
            <a:avLst/>
          </a:prstGeom>
        </p:spPr>
        <p:txBody>
          <a:bodyPr anchor="t" rtlCol="false" tIns="0" lIns="0" bIns="0" rIns="0">
            <a:spAutoFit/>
          </a:bodyPr>
          <a:lstStyle/>
          <a:p>
            <a:pPr algn="r">
              <a:lnSpc>
                <a:spcPts val="2610"/>
              </a:lnSpc>
            </a:pPr>
            <a:r>
              <a:rPr lang="en-US" sz="1080">
                <a:solidFill>
                  <a:srgbClr val="000000"/>
                </a:solidFill>
                <a:latin typeface="Roboto"/>
                <a:ea typeface="Roboto"/>
                <a:cs typeface="Roboto"/>
                <a:sym typeface="Roboto"/>
              </a:rPr>
              <a:t>3 61.67% 32.04% 22.91% 10.19% 18.75% 12% 6.76% 6.98% 6.25% 9.09%</a:t>
            </a:r>
          </a:p>
        </p:txBody>
      </p:sp>
      <p:sp>
        <p:nvSpPr>
          <p:cNvPr name="TextBox 47" id="47"/>
          <p:cNvSpPr txBox="true"/>
          <p:nvPr/>
        </p:nvSpPr>
        <p:spPr>
          <a:xfrm rot="0">
            <a:off x="6509739" y="9598343"/>
            <a:ext cx="78558" cy="192207"/>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4</a:t>
            </a:r>
          </a:p>
        </p:txBody>
      </p:sp>
      <p:sp>
        <p:nvSpPr>
          <p:cNvPr name="TextBox 48" id="48"/>
          <p:cNvSpPr txBox="true"/>
          <p:nvPr/>
        </p:nvSpPr>
        <p:spPr>
          <a:xfrm rot="0">
            <a:off x="6835140" y="1741890"/>
            <a:ext cx="463887" cy="3611682"/>
          </a:xfrm>
          <a:prstGeom prst="rect">
            <a:avLst/>
          </a:prstGeom>
        </p:spPr>
        <p:txBody>
          <a:bodyPr anchor="t" rtlCol="false" tIns="0" lIns="0" bIns="0" rIns="0">
            <a:spAutoFit/>
          </a:bodyPr>
          <a:lstStyle/>
          <a:p>
            <a:pPr algn="r">
              <a:lnSpc>
                <a:spcPts val="2610"/>
              </a:lnSpc>
            </a:pPr>
            <a:r>
              <a:rPr lang="en-US" sz="1080">
                <a:solidFill>
                  <a:srgbClr val="000000"/>
                </a:solidFill>
                <a:latin typeface="Roboto"/>
                <a:ea typeface="Roboto"/>
                <a:cs typeface="Roboto"/>
                <a:sym typeface="Roboto"/>
              </a:rPr>
              <a:t>4 59.71% 34.25% 27.37% 12.96% 5% 8% 6.76% 2.33% 12.5% 9.09%</a:t>
            </a:r>
          </a:p>
        </p:txBody>
      </p:sp>
      <p:sp>
        <p:nvSpPr>
          <p:cNvPr name="TextBox 49" id="49"/>
          <p:cNvSpPr txBox="true"/>
          <p:nvPr/>
        </p:nvSpPr>
        <p:spPr>
          <a:xfrm rot="0">
            <a:off x="7293414" y="9598343"/>
            <a:ext cx="78558" cy="192207"/>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5</a:t>
            </a:r>
          </a:p>
        </p:txBody>
      </p:sp>
      <p:sp>
        <p:nvSpPr>
          <p:cNvPr name="TextBox 50" id="50"/>
          <p:cNvSpPr txBox="true"/>
          <p:nvPr/>
        </p:nvSpPr>
        <p:spPr>
          <a:xfrm rot="0">
            <a:off x="7623810" y="1741890"/>
            <a:ext cx="463887" cy="3611682"/>
          </a:xfrm>
          <a:prstGeom prst="rect">
            <a:avLst/>
          </a:prstGeom>
        </p:spPr>
        <p:txBody>
          <a:bodyPr anchor="t" rtlCol="false" tIns="0" lIns="0" bIns="0" rIns="0">
            <a:spAutoFit/>
          </a:bodyPr>
          <a:lstStyle/>
          <a:p>
            <a:pPr algn="r">
              <a:lnSpc>
                <a:spcPts val="2610"/>
              </a:lnSpc>
            </a:pPr>
            <a:r>
              <a:rPr lang="en-US" sz="1080">
                <a:solidFill>
                  <a:srgbClr val="000000"/>
                </a:solidFill>
                <a:latin typeface="Roboto"/>
                <a:ea typeface="Roboto"/>
                <a:cs typeface="Roboto"/>
                <a:sym typeface="Roboto"/>
              </a:rPr>
              <a:t>5 56.51% 34.81% 24.02% 4.63% 13.75% 8% 4.05% 9.3% 3.13% 6.06%</a:t>
            </a:r>
          </a:p>
        </p:txBody>
      </p:sp>
      <p:sp>
        <p:nvSpPr>
          <p:cNvPr name="TextBox 51" id="51"/>
          <p:cNvSpPr txBox="true"/>
          <p:nvPr/>
        </p:nvSpPr>
        <p:spPr>
          <a:xfrm rot="0">
            <a:off x="8077078" y="9598343"/>
            <a:ext cx="78558" cy="192207"/>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6</a:t>
            </a:r>
          </a:p>
        </p:txBody>
      </p:sp>
      <p:sp>
        <p:nvSpPr>
          <p:cNvPr name="TextBox 52" id="52"/>
          <p:cNvSpPr txBox="true"/>
          <p:nvPr/>
        </p:nvSpPr>
        <p:spPr>
          <a:xfrm rot="0">
            <a:off x="8412480" y="1741890"/>
            <a:ext cx="463887" cy="3611682"/>
          </a:xfrm>
          <a:prstGeom prst="rect">
            <a:avLst/>
          </a:prstGeom>
        </p:spPr>
        <p:txBody>
          <a:bodyPr anchor="t" rtlCol="false" tIns="0" lIns="0" bIns="0" rIns="0">
            <a:spAutoFit/>
          </a:bodyPr>
          <a:lstStyle/>
          <a:p>
            <a:pPr algn="r">
              <a:lnSpc>
                <a:spcPts val="2610"/>
              </a:lnSpc>
            </a:pPr>
            <a:r>
              <a:rPr lang="en-US" sz="1080">
                <a:solidFill>
                  <a:srgbClr val="000000"/>
                </a:solidFill>
                <a:latin typeface="Roboto"/>
                <a:ea typeface="Roboto"/>
                <a:cs typeface="Roboto"/>
                <a:sym typeface="Roboto"/>
              </a:rPr>
              <a:t>6 56.27% 33.15% 15.08% 12.04% 7.5% 5.33% 6.76% 4.65% 3.13% 15.15%</a:t>
            </a:r>
          </a:p>
        </p:txBody>
      </p:sp>
      <p:sp>
        <p:nvSpPr>
          <p:cNvPr name="TextBox 53" id="53"/>
          <p:cNvSpPr txBox="true"/>
          <p:nvPr/>
        </p:nvSpPr>
        <p:spPr>
          <a:xfrm rot="0">
            <a:off x="9201150" y="1741890"/>
            <a:ext cx="469967" cy="3611682"/>
          </a:xfrm>
          <a:prstGeom prst="rect">
            <a:avLst/>
          </a:prstGeom>
        </p:spPr>
        <p:txBody>
          <a:bodyPr anchor="t" rtlCol="false" tIns="0" lIns="0" bIns="0" rIns="0">
            <a:spAutoFit/>
          </a:bodyPr>
          <a:lstStyle/>
          <a:p>
            <a:pPr algn="r">
              <a:lnSpc>
                <a:spcPts val="2610"/>
              </a:lnSpc>
            </a:pPr>
            <a:r>
              <a:rPr lang="en-US" sz="1080">
                <a:solidFill>
                  <a:srgbClr val="000000"/>
                </a:solidFill>
                <a:latin typeface="Roboto"/>
                <a:ea typeface="Roboto"/>
                <a:cs typeface="Roboto"/>
                <a:sym typeface="Roboto"/>
              </a:rPr>
              <a:t>7 58.48% 19.89% 11.17% 9.26% 8.75% 8% 5.41% 25.58% 3.13% -</a:t>
            </a:r>
          </a:p>
        </p:txBody>
      </p:sp>
      <p:sp>
        <p:nvSpPr>
          <p:cNvPr name="TextBox 54" id="54"/>
          <p:cNvSpPr txBox="true"/>
          <p:nvPr/>
        </p:nvSpPr>
        <p:spPr>
          <a:xfrm rot="0">
            <a:off x="8860753" y="9560243"/>
            <a:ext cx="78558" cy="230307"/>
          </a:xfrm>
          <a:prstGeom prst="rect">
            <a:avLst/>
          </a:prstGeom>
        </p:spPr>
        <p:txBody>
          <a:bodyPr anchor="t" rtlCol="false" tIns="0" lIns="0" bIns="0" rIns="0">
            <a:spAutoFit/>
          </a:bodyPr>
          <a:lstStyle/>
          <a:p>
            <a:pPr algn="l">
              <a:lnSpc>
                <a:spcPts val="1935"/>
              </a:lnSpc>
            </a:pPr>
            <a:r>
              <a:rPr lang="en-US" sz="1080" spc="863">
                <a:solidFill>
                  <a:srgbClr val="000000"/>
                </a:solidFill>
                <a:latin typeface="Roboto"/>
                <a:ea typeface="Roboto"/>
                <a:cs typeface="Roboto"/>
                <a:sym typeface="Roboto"/>
              </a:rPr>
              <a:t>7</a:t>
            </a:r>
          </a:p>
        </p:txBody>
      </p:sp>
      <p:sp>
        <p:nvSpPr>
          <p:cNvPr name="TextBox 55" id="55"/>
          <p:cNvSpPr txBox="true"/>
          <p:nvPr/>
        </p:nvSpPr>
        <p:spPr>
          <a:xfrm rot="0">
            <a:off x="9644417" y="9560243"/>
            <a:ext cx="78558" cy="230307"/>
          </a:xfrm>
          <a:prstGeom prst="rect">
            <a:avLst/>
          </a:prstGeom>
        </p:spPr>
        <p:txBody>
          <a:bodyPr anchor="t" rtlCol="false" tIns="0" lIns="0" bIns="0" rIns="0">
            <a:spAutoFit/>
          </a:bodyPr>
          <a:lstStyle/>
          <a:p>
            <a:pPr algn="l">
              <a:lnSpc>
                <a:spcPts val="1935"/>
              </a:lnSpc>
            </a:pPr>
            <a:r>
              <a:rPr lang="en-US" sz="1080" spc="863">
                <a:solidFill>
                  <a:srgbClr val="000000"/>
                </a:solidFill>
                <a:latin typeface="Roboto"/>
                <a:ea typeface="Roboto"/>
                <a:cs typeface="Roboto"/>
                <a:sym typeface="Roboto"/>
              </a:rPr>
              <a:t>8</a:t>
            </a:r>
          </a:p>
        </p:txBody>
      </p:sp>
      <p:sp>
        <p:nvSpPr>
          <p:cNvPr name="TextBox 56" id="56"/>
          <p:cNvSpPr txBox="true"/>
          <p:nvPr/>
        </p:nvSpPr>
        <p:spPr>
          <a:xfrm rot="0">
            <a:off x="8818245" y="9805987"/>
            <a:ext cx="970258" cy="230307"/>
          </a:xfrm>
          <a:prstGeom prst="rect">
            <a:avLst/>
          </a:prstGeom>
        </p:spPr>
        <p:txBody>
          <a:bodyPr anchor="t" rtlCol="false" tIns="0" lIns="0" bIns="0" rIns="0">
            <a:spAutoFit/>
          </a:bodyPr>
          <a:lstStyle/>
          <a:p>
            <a:pPr algn="l">
              <a:lnSpc>
                <a:spcPts val="1935"/>
              </a:lnSpc>
            </a:pPr>
            <a:r>
              <a:rPr lang="en-US" sz="1080" i="true">
                <a:solidFill>
                  <a:srgbClr val="000000"/>
                </a:solidFill>
                <a:latin typeface="Roboto Italics"/>
                <a:ea typeface="Roboto Italics"/>
                <a:cs typeface="Roboto Italics"/>
                <a:sym typeface="Roboto Italics"/>
              </a:rPr>
              <a:t>p</a:t>
            </a:r>
            <a:r>
              <a:rPr lang="en-US" sz="1080" i="true">
                <a:solidFill>
                  <a:srgbClr val="FFFFFF"/>
                </a:solidFill>
                <a:latin typeface="Roboto Italics"/>
                <a:ea typeface="Roboto Italics"/>
                <a:cs typeface="Roboto Italics"/>
                <a:sym typeface="Roboto Italics"/>
              </a:rPr>
              <a:t> </a:t>
            </a:r>
            <a:r>
              <a:rPr lang="en-US" sz="1080" i="true">
                <a:solidFill>
                  <a:srgbClr val="000000"/>
                </a:solidFill>
                <a:latin typeface="Roboto Italics"/>
                <a:ea typeface="Roboto Italics"/>
                <a:cs typeface="Roboto Italics"/>
                <a:sym typeface="Roboto Italics"/>
              </a:rPr>
              <a:t>eri</a:t>
            </a:r>
            <a:r>
              <a:rPr lang="en-US" sz="1080" i="true">
                <a:solidFill>
                  <a:srgbClr val="FFFFFF"/>
                </a:solidFill>
                <a:latin typeface="Roboto Italics"/>
                <a:ea typeface="Roboto Italics"/>
                <a:cs typeface="Roboto Italics"/>
                <a:sym typeface="Roboto Italics"/>
              </a:rPr>
              <a:t> </a:t>
            </a:r>
            <a:r>
              <a:rPr lang="en-US" sz="1080" i="true">
                <a:solidFill>
                  <a:srgbClr val="000000"/>
                </a:solidFill>
                <a:latin typeface="Roboto Italics"/>
                <a:ea typeface="Roboto Italics"/>
                <a:cs typeface="Roboto Italics"/>
                <a:sym typeface="Roboto Italics"/>
              </a:rPr>
              <a:t>o</a:t>
            </a:r>
            <a:r>
              <a:rPr lang="en-US" sz="1080" i="true">
                <a:solidFill>
                  <a:srgbClr val="FFFFFF"/>
                </a:solidFill>
                <a:latin typeface="Roboto Italics"/>
                <a:ea typeface="Roboto Italics"/>
                <a:cs typeface="Roboto Italics"/>
                <a:sym typeface="Roboto Italics"/>
              </a:rPr>
              <a:t> </a:t>
            </a:r>
            <a:r>
              <a:rPr lang="en-US" sz="1080" i="true">
                <a:solidFill>
                  <a:srgbClr val="000000"/>
                </a:solidFill>
                <a:latin typeface="Roboto Italics"/>
                <a:ea typeface="Roboto Italics"/>
                <a:cs typeface="Roboto Italics"/>
                <a:sym typeface="Roboto Italics"/>
              </a:rPr>
              <a:t>d</a:t>
            </a:r>
            <a:r>
              <a:rPr lang="en-US" sz="1080" i="true">
                <a:solidFill>
                  <a:srgbClr val="FFFFFF"/>
                </a:solidFill>
                <a:latin typeface="Roboto Italics"/>
                <a:ea typeface="Roboto Italics"/>
                <a:cs typeface="Roboto Italics"/>
                <a:sym typeface="Roboto Italics"/>
              </a:rPr>
              <a:t> </a:t>
            </a:r>
            <a:r>
              <a:rPr lang="en-US" sz="1080" i="true">
                <a:solidFill>
                  <a:srgbClr val="000000"/>
                </a:solidFill>
                <a:latin typeface="Roboto Italics"/>
                <a:ea typeface="Roboto Italics"/>
                <a:cs typeface="Roboto Italics"/>
                <a:sym typeface="Roboto Italics"/>
              </a:rPr>
              <a:t>_d</a:t>
            </a:r>
            <a:r>
              <a:rPr lang="en-US" sz="1080" i="true">
                <a:solidFill>
                  <a:srgbClr val="FFFFFF"/>
                </a:solidFill>
                <a:latin typeface="Roboto Italics"/>
                <a:ea typeface="Roboto Italics"/>
                <a:cs typeface="Roboto Italics"/>
                <a:sym typeface="Roboto Italics"/>
              </a:rPr>
              <a:t> </a:t>
            </a:r>
            <a:r>
              <a:rPr lang="en-US" sz="1080" i="true">
                <a:solidFill>
                  <a:srgbClr val="000000"/>
                </a:solidFill>
                <a:latin typeface="Roboto Italics"/>
                <a:ea typeface="Roboto Italics"/>
                <a:cs typeface="Roboto Italics"/>
                <a:sym typeface="Roboto Italics"/>
              </a:rPr>
              <a:t>i</a:t>
            </a:r>
            <a:r>
              <a:rPr lang="en-US" sz="1080" i="true">
                <a:solidFill>
                  <a:srgbClr val="FFFFFF"/>
                </a:solidFill>
                <a:latin typeface="Roboto Italics"/>
                <a:ea typeface="Roboto Italics"/>
                <a:cs typeface="Roboto Italics"/>
                <a:sym typeface="Roboto Italics"/>
              </a:rPr>
              <a:t> </a:t>
            </a:r>
            <a:r>
              <a:rPr lang="en-US" sz="1080" i="true">
                <a:solidFill>
                  <a:srgbClr val="000000"/>
                </a:solidFill>
                <a:latin typeface="Roboto Italics"/>
                <a:ea typeface="Roboto Italics"/>
                <a:cs typeface="Roboto Italics"/>
                <a:sym typeface="Roboto Italics"/>
              </a:rPr>
              <a:t>st</a:t>
            </a:r>
            <a:r>
              <a:rPr lang="en-US" sz="1080" i="true">
                <a:solidFill>
                  <a:srgbClr val="FFFFFF"/>
                </a:solidFill>
                <a:latin typeface="Roboto Italics"/>
                <a:ea typeface="Roboto Italics"/>
                <a:cs typeface="Roboto Italics"/>
                <a:sym typeface="Roboto Italics"/>
              </a:rPr>
              <a:t> </a:t>
            </a:r>
            <a:r>
              <a:rPr lang="en-US" sz="1080" i="true">
                <a:solidFill>
                  <a:srgbClr val="000000"/>
                </a:solidFill>
                <a:latin typeface="Roboto Italics"/>
                <a:ea typeface="Roboto Italics"/>
                <a:cs typeface="Roboto Italics"/>
                <a:sym typeface="Roboto Italics"/>
              </a:rPr>
              <a:t>ance</a:t>
            </a:r>
          </a:p>
        </p:txBody>
      </p:sp>
      <p:sp>
        <p:nvSpPr>
          <p:cNvPr name="TextBox 57" id="57"/>
          <p:cNvSpPr txBox="true"/>
          <p:nvPr/>
        </p:nvSpPr>
        <p:spPr>
          <a:xfrm rot="0">
            <a:off x="10428092" y="9598343"/>
            <a:ext cx="78558" cy="192207"/>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9</a:t>
            </a:r>
          </a:p>
        </p:txBody>
      </p:sp>
      <p:sp>
        <p:nvSpPr>
          <p:cNvPr name="TextBox 58" id="58"/>
          <p:cNvSpPr txBox="true"/>
          <p:nvPr/>
        </p:nvSpPr>
        <p:spPr>
          <a:xfrm rot="0">
            <a:off x="9989820" y="1741890"/>
            <a:ext cx="469967" cy="3611682"/>
          </a:xfrm>
          <a:prstGeom prst="rect">
            <a:avLst/>
          </a:prstGeom>
        </p:spPr>
        <p:txBody>
          <a:bodyPr anchor="t" rtlCol="false" tIns="0" lIns="0" bIns="0" rIns="0">
            <a:spAutoFit/>
          </a:bodyPr>
          <a:lstStyle/>
          <a:p>
            <a:pPr algn="r">
              <a:lnSpc>
                <a:spcPts val="2610"/>
              </a:lnSpc>
            </a:pPr>
            <a:r>
              <a:rPr lang="en-US" sz="1080">
                <a:solidFill>
                  <a:srgbClr val="000000"/>
                </a:solidFill>
                <a:latin typeface="Roboto"/>
                <a:ea typeface="Roboto"/>
                <a:cs typeface="Roboto"/>
                <a:sym typeface="Roboto"/>
              </a:rPr>
              <a:t>8 56.51% 20.99% 11.17% 3.7% 12.5% 13.33% 12.16% 6.98% - -</a:t>
            </a:r>
          </a:p>
        </p:txBody>
      </p:sp>
      <p:sp>
        <p:nvSpPr>
          <p:cNvPr name="TextBox 59" id="59"/>
          <p:cNvSpPr txBox="true"/>
          <p:nvPr/>
        </p:nvSpPr>
        <p:spPr>
          <a:xfrm rot="0">
            <a:off x="10778490" y="1741890"/>
            <a:ext cx="469967" cy="3611682"/>
          </a:xfrm>
          <a:prstGeom prst="rect">
            <a:avLst/>
          </a:prstGeom>
        </p:spPr>
        <p:txBody>
          <a:bodyPr anchor="t" rtlCol="false" tIns="0" lIns="0" bIns="0" rIns="0">
            <a:spAutoFit/>
          </a:bodyPr>
          <a:lstStyle/>
          <a:p>
            <a:pPr algn="r">
              <a:lnSpc>
                <a:spcPts val="2610"/>
              </a:lnSpc>
            </a:pPr>
            <a:r>
              <a:rPr lang="en-US" sz="1080">
                <a:solidFill>
                  <a:srgbClr val="000000"/>
                </a:solidFill>
                <a:latin typeface="Roboto"/>
                <a:ea typeface="Roboto"/>
                <a:cs typeface="Roboto"/>
                <a:sym typeface="Roboto"/>
              </a:rPr>
              <a:t>9 55.28% 16.57% 5.59% 10.19% 6.25% 16% 13.51% - - -</a:t>
            </a:r>
          </a:p>
        </p:txBody>
      </p:sp>
      <p:sp>
        <p:nvSpPr>
          <p:cNvPr name="TextBox 60" id="60"/>
          <p:cNvSpPr txBox="true"/>
          <p:nvPr/>
        </p:nvSpPr>
        <p:spPr>
          <a:xfrm rot="0">
            <a:off x="11171751" y="9598343"/>
            <a:ext cx="160169" cy="192207"/>
          </a:xfrm>
          <a:prstGeom prst="rect">
            <a:avLst/>
          </a:prstGeom>
        </p:spPr>
        <p:txBody>
          <a:bodyPr anchor="t" rtlCol="false" tIns="0" lIns="0" bIns="0" rIns="0">
            <a:spAutoFit/>
          </a:bodyPr>
          <a:lstStyle/>
          <a:p>
            <a:pPr algn="l">
              <a:lnSpc>
                <a:spcPts val="1511"/>
              </a:lnSpc>
            </a:pPr>
            <a:r>
              <a:rPr lang="en-US" sz="1080" spc="23">
                <a:solidFill>
                  <a:srgbClr val="000000"/>
                </a:solidFill>
                <a:latin typeface="Roboto"/>
                <a:ea typeface="Roboto"/>
                <a:cs typeface="Roboto"/>
                <a:sym typeface="Roboto"/>
              </a:rPr>
              <a:t>10</a:t>
            </a:r>
          </a:p>
        </p:txBody>
      </p:sp>
      <p:sp>
        <p:nvSpPr>
          <p:cNvPr name="TextBox 61" id="61"/>
          <p:cNvSpPr txBox="true"/>
          <p:nvPr/>
        </p:nvSpPr>
        <p:spPr>
          <a:xfrm rot="0">
            <a:off x="11567160" y="1741890"/>
            <a:ext cx="469967" cy="3611682"/>
          </a:xfrm>
          <a:prstGeom prst="rect">
            <a:avLst/>
          </a:prstGeom>
        </p:spPr>
        <p:txBody>
          <a:bodyPr anchor="t" rtlCol="false" tIns="0" lIns="0" bIns="0" rIns="0">
            <a:spAutoFit/>
          </a:bodyPr>
          <a:lstStyle/>
          <a:p>
            <a:pPr algn="r">
              <a:lnSpc>
                <a:spcPts val="2610"/>
              </a:lnSpc>
            </a:pPr>
            <a:r>
              <a:rPr lang="en-US" sz="1080" spc="23">
                <a:solidFill>
                  <a:srgbClr val="000000"/>
                </a:solidFill>
                <a:latin typeface="Roboto"/>
                <a:ea typeface="Roboto"/>
                <a:cs typeface="Roboto"/>
                <a:sym typeface="Roboto"/>
              </a:rPr>
              <a:t>10 51.84% 13.81% 15.08% 9.26% 13.75% 10.67% - - - -</a:t>
            </a:r>
          </a:p>
        </p:txBody>
      </p:sp>
      <p:sp>
        <p:nvSpPr>
          <p:cNvPr name="TextBox 62" id="62"/>
          <p:cNvSpPr txBox="true"/>
          <p:nvPr/>
        </p:nvSpPr>
        <p:spPr>
          <a:xfrm rot="0">
            <a:off x="11955426" y="9598343"/>
            <a:ext cx="160169" cy="192207"/>
          </a:xfrm>
          <a:prstGeom prst="rect">
            <a:avLst/>
          </a:prstGeom>
        </p:spPr>
        <p:txBody>
          <a:bodyPr anchor="t" rtlCol="false" tIns="0" lIns="0" bIns="0" rIns="0">
            <a:spAutoFit/>
          </a:bodyPr>
          <a:lstStyle/>
          <a:p>
            <a:pPr algn="l">
              <a:lnSpc>
                <a:spcPts val="1511"/>
              </a:lnSpc>
            </a:pPr>
            <a:r>
              <a:rPr lang="en-US" sz="1080" spc="23">
                <a:solidFill>
                  <a:srgbClr val="000000"/>
                </a:solidFill>
                <a:latin typeface="Roboto"/>
                <a:ea typeface="Roboto"/>
                <a:cs typeface="Roboto"/>
                <a:sym typeface="Roboto"/>
              </a:rPr>
              <a:t>11</a:t>
            </a:r>
          </a:p>
        </p:txBody>
      </p:sp>
      <p:sp>
        <p:nvSpPr>
          <p:cNvPr name="TextBox 63" id="63"/>
          <p:cNvSpPr txBox="true"/>
          <p:nvPr/>
        </p:nvSpPr>
        <p:spPr>
          <a:xfrm rot="0">
            <a:off x="12355830" y="1741890"/>
            <a:ext cx="469967" cy="3611682"/>
          </a:xfrm>
          <a:prstGeom prst="rect">
            <a:avLst/>
          </a:prstGeom>
        </p:spPr>
        <p:txBody>
          <a:bodyPr anchor="t" rtlCol="false" tIns="0" lIns="0" bIns="0" rIns="0">
            <a:spAutoFit/>
          </a:bodyPr>
          <a:lstStyle/>
          <a:p>
            <a:pPr algn="r">
              <a:lnSpc>
                <a:spcPts val="2610"/>
              </a:lnSpc>
            </a:pPr>
            <a:r>
              <a:rPr lang="en-US" sz="1080" spc="23">
                <a:solidFill>
                  <a:srgbClr val="000000"/>
                </a:solidFill>
                <a:latin typeface="Roboto"/>
                <a:ea typeface="Roboto"/>
                <a:cs typeface="Roboto"/>
                <a:sym typeface="Roboto"/>
              </a:rPr>
              <a:t>11 39.8% 22.65% 17.32% 23.15% 10% - - - - -</a:t>
            </a:r>
          </a:p>
        </p:txBody>
      </p:sp>
      <p:sp>
        <p:nvSpPr>
          <p:cNvPr name="TextBox 64" id="64"/>
          <p:cNvSpPr txBox="true"/>
          <p:nvPr/>
        </p:nvSpPr>
        <p:spPr>
          <a:xfrm rot="0">
            <a:off x="12739089" y="9598343"/>
            <a:ext cx="160169" cy="192207"/>
          </a:xfrm>
          <a:prstGeom prst="rect">
            <a:avLst/>
          </a:prstGeom>
        </p:spPr>
        <p:txBody>
          <a:bodyPr anchor="t" rtlCol="false" tIns="0" lIns="0" bIns="0" rIns="0">
            <a:spAutoFit/>
          </a:bodyPr>
          <a:lstStyle/>
          <a:p>
            <a:pPr algn="l">
              <a:lnSpc>
                <a:spcPts val="1511"/>
              </a:lnSpc>
            </a:pPr>
            <a:r>
              <a:rPr lang="en-US" sz="1080" spc="23">
                <a:solidFill>
                  <a:srgbClr val="000000"/>
                </a:solidFill>
                <a:latin typeface="Roboto"/>
                <a:ea typeface="Roboto"/>
                <a:cs typeface="Roboto"/>
                <a:sym typeface="Roboto"/>
              </a:rPr>
              <a:t>12</a:t>
            </a:r>
          </a:p>
        </p:txBody>
      </p:sp>
      <p:sp>
        <p:nvSpPr>
          <p:cNvPr name="TextBox 65" id="65"/>
          <p:cNvSpPr txBox="true"/>
          <p:nvPr/>
        </p:nvSpPr>
        <p:spPr>
          <a:xfrm rot="0">
            <a:off x="13144500" y="1741890"/>
            <a:ext cx="469967" cy="3611682"/>
          </a:xfrm>
          <a:prstGeom prst="rect">
            <a:avLst/>
          </a:prstGeom>
        </p:spPr>
        <p:txBody>
          <a:bodyPr anchor="t" rtlCol="false" tIns="0" lIns="0" bIns="0" rIns="0">
            <a:spAutoFit/>
          </a:bodyPr>
          <a:lstStyle/>
          <a:p>
            <a:pPr algn="r">
              <a:lnSpc>
                <a:spcPts val="2610"/>
              </a:lnSpc>
            </a:pPr>
            <a:r>
              <a:rPr lang="en-US" sz="1080" spc="23">
                <a:solidFill>
                  <a:srgbClr val="000000"/>
                </a:solidFill>
                <a:latin typeface="Roboto"/>
                <a:ea typeface="Roboto"/>
                <a:cs typeface="Roboto"/>
                <a:sym typeface="Roboto"/>
              </a:rPr>
              <a:t>12 53.32% 20.44% 23.46% 12.04% - - - - - -</a:t>
            </a:r>
          </a:p>
        </p:txBody>
      </p:sp>
      <p:sp>
        <p:nvSpPr>
          <p:cNvPr name="TextBox 66" id="66"/>
          <p:cNvSpPr txBox="true"/>
          <p:nvPr/>
        </p:nvSpPr>
        <p:spPr>
          <a:xfrm rot="0">
            <a:off x="13522764" y="9598343"/>
            <a:ext cx="160169" cy="192207"/>
          </a:xfrm>
          <a:prstGeom prst="rect">
            <a:avLst/>
          </a:prstGeom>
        </p:spPr>
        <p:txBody>
          <a:bodyPr anchor="t" rtlCol="false" tIns="0" lIns="0" bIns="0" rIns="0">
            <a:spAutoFit/>
          </a:bodyPr>
          <a:lstStyle/>
          <a:p>
            <a:pPr algn="l">
              <a:lnSpc>
                <a:spcPts val="1511"/>
              </a:lnSpc>
            </a:pPr>
            <a:r>
              <a:rPr lang="en-US" sz="1080" spc="23">
                <a:solidFill>
                  <a:srgbClr val="000000"/>
                </a:solidFill>
                <a:latin typeface="Roboto"/>
                <a:ea typeface="Roboto"/>
                <a:cs typeface="Roboto"/>
                <a:sym typeface="Roboto"/>
              </a:rPr>
              <a:t>13</a:t>
            </a:r>
          </a:p>
        </p:txBody>
      </p:sp>
      <p:sp>
        <p:nvSpPr>
          <p:cNvPr name="TextBox 67" id="67"/>
          <p:cNvSpPr txBox="true"/>
          <p:nvPr/>
        </p:nvSpPr>
        <p:spPr>
          <a:xfrm rot="0">
            <a:off x="14306428" y="9598343"/>
            <a:ext cx="160169" cy="192207"/>
          </a:xfrm>
          <a:prstGeom prst="rect">
            <a:avLst/>
          </a:prstGeom>
        </p:spPr>
        <p:txBody>
          <a:bodyPr anchor="t" rtlCol="false" tIns="0" lIns="0" bIns="0" rIns="0">
            <a:spAutoFit/>
          </a:bodyPr>
          <a:lstStyle/>
          <a:p>
            <a:pPr algn="l">
              <a:lnSpc>
                <a:spcPts val="1511"/>
              </a:lnSpc>
            </a:pPr>
            <a:r>
              <a:rPr lang="en-US" sz="1080" spc="23">
                <a:solidFill>
                  <a:srgbClr val="000000"/>
                </a:solidFill>
                <a:latin typeface="Roboto"/>
                <a:ea typeface="Roboto"/>
                <a:cs typeface="Roboto"/>
                <a:sym typeface="Roboto"/>
              </a:rPr>
              <a:t>14</a:t>
            </a:r>
          </a:p>
        </p:txBody>
      </p:sp>
      <p:sp>
        <p:nvSpPr>
          <p:cNvPr name="TextBox 68" id="68"/>
          <p:cNvSpPr txBox="true"/>
          <p:nvPr/>
        </p:nvSpPr>
        <p:spPr>
          <a:xfrm rot="0">
            <a:off x="13933170" y="1741890"/>
            <a:ext cx="469967" cy="3611682"/>
          </a:xfrm>
          <a:prstGeom prst="rect">
            <a:avLst/>
          </a:prstGeom>
        </p:spPr>
        <p:txBody>
          <a:bodyPr anchor="t" rtlCol="false" tIns="0" lIns="0" bIns="0" rIns="0">
            <a:spAutoFit/>
          </a:bodyPr>
          <a:lstStyle/>
          <a:p>
            <a:pPr algn="r">
              <a:lnSpc>
                <a:spcPts val="2610"/>
              </a:lnSpc>
            </a:pPr>
            <a:r>
              <a:rPr lang="en-US" sz="1080" spc="23">
                <a:solidFill>
                  <a:srgbClr val="000000"/>
                </a:solidFill>
                <a:latin typeface="Roboto"/>
                <a:ea typeface="Roboto"/>
                <a:cs typeface="Roboto"/>
                <a:sym typeface="Roboto"/>
              </a:rPr>
              <a:t>13 52.09% 32.04% 15.64% - - - - - - -</a:t>
            </a:r>
          </a:p>
        </p:txBody>
      </p:sp>
      <p:sp>
        <p:nvSpPr>
          <p:cNvPr name="TextBox 69" id="69"/>
          <p:cNvSpPr txBox="true"/>
          <p:nvPr/>
        </p:nvSpPr>
        <p:spPr>
          <a:xfrm rot="0">
            <a:off x="15090103" y="9598343"/>
            <a:ext cx="160169" cy="192207"/>
          </a:xfrm>
          <a:prstGeom prst="rect">
            <a:avLst/>
          </a:prstGeom>
        </p:spPr>
        <p:txBody>
          <a:bodyPr anchor="t" rtlCol="false" tIns="0" lIns="0" bIns="0" rIns="0">
            <a:spAutoFit/>
          </a:bodyPr>
          <a:lstStyle/>
          <a:p>
            <a:pPr algn="l">
              <a:lnSpc>
                <a:spcPts val="1511"/>
              </a:lnSpc>
            </a:pPr>
            <a:r>
              <a:rPr lang="en-US" sz="1080" spc="23">
                <a:solidFill>
                  <a:srgbClr val="000000"/>
                </a:solidFill>
                <a:latin typeface="Roboto"/>
                <a:ea typeface="Roboto"/>
                <a:cs typeface="Roboto"/>
                <a:sym typeface="Roboto"/>
              </a:rPr>
              <a:t>15</a:t>
            </a:r>
          </a:p>
        </p:txBody>
      </p:sp>
      <p:sp>
        <p:nvSpPr>
          <p:cNvPr name="TextBox 70" id="70"/>
          <p:cNvSpPr txBox="true"/>
          <p:nvPr/>
        </p:nvSpPr>
        <p:spPr>
          <a:xfrm rot="0">
            <a:off x="15019020" y="1741890"/>
            <a:ext cx="160169" cy="296982"/>
          </a:xfrm>
          <a:prstGeom prst="rect">
            <a:avLst/>
          </a:prstGeom>
        </p:spPr>
        <p:txBody>
          <a:bodyPr anchor="t" rtlCol="false" tIns="0" lIns="0" bIns="0" rIns="0">
            <a:spAutoFit/>
          </a:bodyPr>
          <a:lstStyle/>
          <a:p>
            <a:pPr algn="l">
              <a:lnSpc>
                <a:spcPts val="2610"/>
              </a:lnSpc>
            </a:pPr>
            <a:r>
              <a:rPr lang="en-US" sz="1080" spc="23">
                <a:solidFill>
                  <a:srgbClr val="000000"/>
                </a:solidFill>
                <a:latin typeface="Roboto"/>
                <a:ea typeface="Roboto"/>
                <a:cs typeface="Roboto"/>
                <a:sym typeface="Roboto"/>
              </a:rPr>
              <a:t>14</a:t>
            </a:r>
          </a:p>
        </p:txBody>
      </p:sp>
      <p:sp>
        <p:nvSpPr>
          <p:cNvPr name="TextBox 71" id="71"/>
          <p:cNvSpPr txBox="true"/>
          <p:nvPr/>
        </p:nvSpPr>
        <p:spPr>
          <a:xfrm rot="0">
            <a:off x="14721840" y="2073360"/>
            <a:ext cx="463887" cy="628452"/>
          </a:xfrm>
          <a:prstGeom prst="rect">
            <a:avLst/>
          </a:prstGeom>
        </p:spPr>
        <p:txBody>
          <a:bodyPr anchor="t" rtlCol="false" tIns="0" lIns="0" bIns="0" rIns="0">
            <a:spAutoFit/>
          </a:bodyPr>
          <a:lstStyle/>
          <a:p>
            <a:pPr algn="l">
              <a:lnSpc>
                <a:spcPts val="2610"/>
              </a:lnSpc>
            </a:pPr>
            <a:r>
              <a:rPr lang="en-US" sz="1080" spc="16">
                <a:solidFill>
                  <a:srgbClr val="000000"/>
                </a:solidFill>
                <a:latin typeface="Roboto"/>
                <a:ea typeface="Roboto"/>
                <a:cs typeface="Roboto"/>
                <a:sym typeface="Roboto"/>
              </a:rPr>
              <a:t>58.72% 24.31%</a:t>
            </a:r>
          </a:p>
        </p:txBody>
      </p:sp>
      <p:sp>
        <p:nvSpPr>
          <p:cNvPr name="TextBox 72" id="72"/>
          <p:cNvSpPr txBox="true"/>
          <p:nvPr/>
        </p:nvSpPr>
        <p:spPr>
          <a:xfrm rot="0">
            <a:off x="15144750" y="2736300"/>
            <a:ext cx="38599" cy="2617272"/>
          </a:xfrm>
          <a:prstGeom prst="rect">
            <a:avLst/>
          </a:prstGeom>
        </p:spPr>
        <p:txBody>
          <a:bodyPr anchor="t" rtlCol="false" tIns="0" lIns="0" bIns="0" rIns="0">
            <a:spAutoFit/>
          </a:bodyPr>
          <a:lstStyle/>
          <a:p>
            <a:pPr algn="l">
              <a:lnSpc>
                <a:spcPts val="2610"/>
              </a:lnSpc>
            </a:pPr>
            <a:r>
              <a:rPr lang="en-US" sz="1080">
                <a:solidFill>
                  <a:srgbClr val="000000"/>
                </a:solidFill>
                <a:latin typeface="Roboto"/>
                <a:ea typeface="Roboto"/>
                <a:cs typeface="Roboto"/>
                <a:sym typeface="Roboto"/>
              </a:rPr>
              <a:t>- - - - - - - -</a:t>
            </a:r>
          </a:p>
        </p:txBody>
      </p:sp>
      <p:sp>
        <p:nvSpPr>
          <p:cNvPr name="TextBox 73" id="73"/>
          <p:cNvSpPr txBox="true"/>
          <p:nvPr/>
        </p:nvSpPr>
        <p:spPr>
          <a:xfrm rot="0">
            <a:off x="12344400" y="398636"/>
            <a:ext cx="2902534" cy="621628"/>
          </a:xfrm>
          <a:prstGeom prst="rect">
            <a:avLst/>
          </a:prstGeom>
        </p:spPr>
        <p:txBody>
          <a:bodyPr anchor="t" rtlCol="false" tIns="0" lIns="0" bIns="0" rIns="0">
            <a:spAutoFit/>
          </a:bodyPr>
          <a:lstStyle/>
          <a:p>
            <a:pPr algn="l">
              <a:lnSpc>
                <a:spcPts val="5040"/>
              </a:lnSpc>
            </a:pPr>
            <a:r>
              <a:rPr lang="en-US" b="true" sz="3600" spc="18">
                <a:solidFill>
                  <a:srgbClr val="FFFFFF"/>
                </a:solidFill>
                <a:latin typeface="Roboto Bold"/>
                <a:ea typeface="Roboto Bold"/>
                <a:cs typeface="Roboto Bold"/>
                <a:sym typeface="Roboto Bold"/>
              </a:rPr>
              <a:t>DASHBOARD </a:t>
            </a:r>
          </a:p>
        </p:txBody>
      </p:sp>
      <p:sp>
        <p:nvSpPr>
          <p:cNvPr name="TextBox 74" id="74"/>
          <p:cNvSpPr txBox="true"/>
          <p:nvPr/>
        </p:nvSpPr>
        <p:spPr>
          <a:xfrm rot="0">
            <a:off x="850465" y="384175"/>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16</a:t>
            </a:r>
          </a:p>
        </p:txBody>
      </p:sp>
      <p:sp>
        <p:nvSpPr>
          <p:cNvPr name="TextBox 75" id="75"/>
          <p:cNvSpPr txBox="true"/>
          <p:nvPr/>
        </p:nvSpPr>
        <p:spPr>
          <a:xfrm rot="0">
            <a:off x="2674620" y="7194654"/>
            <a:ext cx="419104" cy="184023"/>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8</a:t>
            </a:r>
            <a:r>
              <a:rPr lang="en-US" sz="1080">
                <a:solidFill>
                  <a:srgbClr val="000000"/>
                </a:solidFill>
                <a:latin typeface="Roboto"/>
                <a:ea typeface="Roboto"/>
                <a:cs typeface="Roboto"/>
                <a:sym typeface="Roboto"/>
              </a:rPr>
              <a:t>0 %</a:t>
            </a:r>
          </a:p>
        </p:txBody>
      </p:sp>
      <p:sp>
        <p:nvSpPr>
          <p:cNvPr name="TextBox 76" id="76"/>
          <p:cNvSpPr txBox="true"/>
          <p:nvPr/>
        </p:nvSpPr>
        <p:spPr>
          <a:xfrm rot="0">
            <a:off x="2684145" y="7761141"/>
            <a:ext cx="419104" cy="184023"/>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6</a:t>
            </a:r>
            <a:r>
              <a:rPr lang="en-US" sz="1080">
                <a:solidFill>
                  <a:srgbClr val="000000"/>
                </a:solidFill>
                <a:latin typeface="Roboto"/>
                <a:ea typeface="Roboto"/>
                <a:cs typeface="Roboto"/>
                <a:sym typeface="Roboto"/>
              </a:rPr>
              <a:t>0 %</a:t>
            </a:r>
          </a:p>
        </p:txBody>
      </p:sp>
      <p:sp>
        <p:nvSpPr>
          <p:cNvPr name="TextBox 77" id="77"/>
          <p:cNvSpPr txBox="true"/>
          <p:nvPr/>
        </p:nvSpPr>
        <p:spPr>
          <a:xfrm rot="0">
            <a:off x="2684145" y="8319440"/>
            <a:ext cx="419104" cy="184023"/>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4</a:t>
            </a:r>
            <a:r>
              <a:rPr lang="en-US" sz="1080">
                <a:solidFill>
                  <a:srgbClr val="000000"/>
                </a:solidFill>
                <a:latin typeface="Roboto"/>
                <a:ea typeface="Roboto"/>
                <a:cs typeface="Roboto"/>
                <a:sym typeface="Roboto"/>
              </a:rPr>
              <a:t>0 %</a:t>
            </a:r>
          </a:p>
        </p:txBody>
      </p:sp>
      <p:sp>
        <p:nvSpPr>
          <p:cNvPr name="TextBox 78" id="78"/>
          <p:cNvSpPr txBox="true"/>
          <p:nvPr/>
        </p:nvSpPr>
        <p:spPr>
          <a:xfrm rot="0">
            <a:off x="2684145" y="8881830"/>
            <a:ext cx="419104" cy="184023"/>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2</a:t>
            </a:r>
            <a:r>
              <a:rPr lang="en-US" sz="1080">
                <a:solidFill>
                  <a:srgbClr val="000000"/>
                </a:solidFill>
                <a:latin typeface="Roboto"/>
                <a:ea typeface="Roboto"/>
                <a:cs typeface="Roboto"/>
                <a:sym typeface="Roboto"/>
              </a:rPr>
              <a:t>0 %</a:t>
            </a:r>
          </a:p>
        </p:txBody>
      </p:sp>
      <p:sp>
        <p:nvSpPr>
          <p:cNvPr name="TextBox 79" id="79"/>
          <p:cNvSpPr txBox="true"/>
          <p:nvPr/>
        </p:nvSpPr>
        <p:spPr>
          <a:xfrm rot="0">
            <a:off x="2684145" y="9437328"/>
            <a:ext cx="419104" cy="184023"/>
          </a:xfrm>
          <a:prstGeom prst="rect">
            <a:avLst/>
          </a:prstGeom>
        </p:spPr>
        <p:txBody>
          <a:bodyPr anchor="t" rtlCol="false" tIns="0" lIns="0" bIns="0" rIns="0">
            <a:spAutoFit/>
          </a:bodyPr>
          <a:lstStyle/>
          <a:p>
            <a:pPr algn="l">
              <a:lnSpc>
                <a:spcPts val="1511"/>
              </a:lnSpc>
            </a:pPr>
            <a:r>
              <a:rPr lang="en-US" sz="1080">
                <a:solidFill>
                  <a:srgbClr val="000000"/>
                </a:solidFill>
                <a:latin typeface="Roboto"/>
                <a:ea typeface="Roboto"/>
                <a:cs typeface="Roboto"/>
                <a:sym typeface="Roboto"/>
              </a:rPr>
              <a:t>0</a:t>
            </a:r>
            <a:r>
              <a:rPr lang="en-US" sz="1080">
                <a:solidFill>
                  <a:srgbClr val="000000"/>
                </a:solidFill>
                <a:latin typeface="Roboto"/>
                <a:ea typeface="Roboto"/>
                <a:cs typeface="Roboto"/>
                <a:sym typeface="Roboto"/>
              </a:rPr>
              <a:t> %</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4648351" y="4648351"/>
            <a:ext cx="10287000" cy="990297"/>
            <a:chOff x="0" y="0"/>
            <a:chExt cx="2709333" cy="260819"/>
          </a:xfrm>
        </p:grpSpPr>
        <p:sp>
          <p:nvSpPr>
            <p:cNvPr name="Freeform 3" id="3"/>
            <p:cNvSpPr/>
            <p:nvPr/>
          </p:nvSpPr>
          <p:spPr>
            <a:xfrm flipH="false" flipV="false" rot="0">
              <a:off x="0" y="0"/>
              <a:ext cx="2709333" cy="260819"/>
            </a:xfrm>
            <a:custGeom>
              <a:avLst/>
              <a:gdLst/>
              <a:ahLst/>
              <a:cxnLst/>
              <a:rect r="r" b="b" t="t" l="l"/>
              <a:pathLst>
                <a:path h="260819" w="2709333">
                  <a:moveTo>
                    <a:pt x="0" y="0"/>
                  </a:moveTo>
                  <a:lnTo>
                    <a:pt x="2709333" y="0"/>
                  </a:lnTo>
                  <a:lnTo>
                    <a:pt x="2709333" y="260819"/>
                  </a:lnTo>
                  <a:lnTo>
                    <a:pt x="0" y="260819"/>
                  </a:lnTo>
                  <a:close/>
                </a:path>
              </a:pathLst>
            </a:custGeom>
            <a:gradFill rotWithShape="true">
              <a:gsLst>
                <a:gs pos="0">
                  <a:srgbClr val="FFFFFF">
                    <a:alpha val="0"/>
                  </a:srgbClr>
                </a:gs>
                <a:gs pos="100000">
                  <a:srgbClr val="9D9D9D">
                    <a:alpha val="100000"/>
                  </a:srgbClr>
                </a:gs>
              </a:gsLst>
              <a:lin ang="0"/>
            </a:gradFill>
          </p:spPr>
        </p:sp>
        <p:sp>
          <p:nvSpPr>
            <p:cNvPr name="TextBox 4" id="4"/>
            <p:cNvSpPr txBox="true"/>
            <p:nvPr/>
          </p:nvSpPr>
          <p:spPr>
            <a:xfrm>
              <a:off x="0" y="-47625"/>
              <a:ext cx="2709333" cy="30844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7259300" y="469312"/>
            <a:ext cx="455042" cy="455042"/>
            <a:chOff x="0" y="0"/>
            <a:chExt cx="58542" cy="58542"/>
          </a:xfrm>
        </p:grpSpPr>
        <p:sp>
          <p:nvSpPr>
            <p:cNvPr name="Freeform 6" id="6"/>
            <p:cNvSpPr/>
            <p:nvPr/>
          </p:nvSpPr>
          <p:spPr>
            <a:xfrm flipH="false" flipV="false" rot="0">
              <a:off x="0" y="0"/>
              <a:ext cx="58542" cy="58542"/>
            </a:xfrm>
            <a:custGeom>
              <a:avLst/>
              <a:gdLst/>
              <a:ahLst/>
              <a:cxnLst/>
              <a:rect r="r" b="b" t="t" l="l"/>
              <a:pathLst>
                <a:path h="58542" w="58542">
                  <a:moveTo>
                    <a:pt x="0" y="0"/>
                  </a:moveTo>
                  <a:lnTo>
                    <a:pt x="58542" y="0"/>
                  </a:lnTo>
                  <a:lnTo>
                    <a:pt x="58542" y="58542"/>
                  </a:lnTo>
                  <a:lnTo>
                    <a:pt x="0" y="58542"/>
                  </a:lnTo>
                  <a:close/>
                </a:path>
              </a:pathLst>
            </a:custGeom>
            <a:solidFill>
              <a:srgbClr val="C6C6C6"/>
            </a:solidFill>
          </p:spPr>
        </p:sp>
        <p:sp>
          <p:nvSpPr>
            <p:cNvPr name="TextBox 7" id="7"/>
            <p:cNvSpPr txBox="true"/>
            <p:nvPr/>
          </p:nvSpPr>
          <p:spPr>
            <a:xfrm>
              <a:off x="0" y="-47625"/>
              <a:ext cx="58542" cy="10616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804258" y="924354"/>
            <a:ext cx="455042" cy="455042"/>
            <a:chOff x="0" y="0"/>
            <a:chExt cx="58542" cy="58542"/>
          </a:xfrm>
        </p:grpSpPr>
        <p:sp>
          <p:nvSpPr>
            <p:cNvPr name="Freeform 9" id="9"/>
            <p:cNvSpPr/>
            <p:nvPr/>
          </p:nvSpPr>
          <p:spPr>
            <a:xfrm flipH="false" flipV="false" rot="0">
              <a:off x="0" y="0"/>
              <a:ext cx="58542" cy="58542"/>
            </a:xfrm>
            <a:custGeom>
              <a:avLst/>
              <a:gdLst/>
              <a:ahLst/>
              <a:cxnLst/>
              <a:rect r="r" b="b" t="t" l="l"/>
              <a:pathLst>
                <a:path h="58542" w="58542">
                  <a:moveTo>
                    <a:pt x="0" y="0"/>
                  </a:moveTo>
                  <a:lnTo>
                    <a:pt x="58542" y="0"/>
                  </a:lnTo>
                  <a:lnTo>
                    <a:pt x="58542" y="58542"/>
                  </a:lnTo>
                  <a:lnTo>
                    <a:pt x="0" y="58542"/>
                  </a:lnTo>
                  <a:close/>
                </a:path>
              </a:pathLst>
            </a:custGeom>
            <a:solidFill>
              <a:srgbClr val="C6C6C6"/>
            </a:solidFill>
          </p:spPr>
        </p:sp>
        <p:sp>
          <p:nvSpPr>
            <p:cNvPr name="TextBox 10" id="10"/>
            <p:cNvSpPr txBox="true"/>
            <p:nvPr/>
          </p:nvSpPr>
          <p:spPr>
            <a:xfrm>
              <a:off x="0" y="-47625"/>
              <a:ext cx="58542" cy="106167"/>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477070" y="2089150"/>
            <a:ext cx="15333860" cy="7407790"/>
            <a:chOff x="0" y="0"/>
            <a:chExt cx="4038548" cy="1951023"/>
          </a:xfrm>
        </p:grpSpPr>
        <p:sp>
          <p:nvSpPr>
            <p:cNvPr name="Freeform 12" id="12"/>
            <p:cNvSpPr/>
            <p:nvPr/>
          </p:nvSpPr>
          <p:spPr>
            <a:xfrm flipH="false" flipV="false" rot="0">
              <a:off x="0" y="0"/>
              <a:ext cx="4038548" cy="1951023"/>
            </a:xfrm>
            <a:custGeom>
              <a:avLst/>
              <a:gdLst/>
              <a:ahLst/>
              <a:cxnLst/>
              <a:rect r="r" b="b" t="t" l="l"/>
              <a:pathLst>
                <a:path h="1951023" w="4038548">
                  <a:moveTo>
                    <a:pt x="25749" y="0"/>
                  </a:moveTo>
                  <a:lnTo>
                    <a:pt x="4012798" y="0"/>
                  </a:lnTo>
                  <a:cubicBezTo>
                    <a:pt x="4019628" y="0"/>
                    <a:pt x="4026177" y="2713"/>
                    <a:pt x="4031006" y="7542"/>
                  </a:cubicBezTo>
                  <a:cubicBezTo>
                    <a:pt x="4035835" y="12371"/>
                    <a:pt x="4038548" y="18920"/>
                    <a:pt x="4038548" y="25749"/>
                  </a:cubicBezTo>
                  <a:lnTo>
                    <a:pt x="4038548" y="1925273"/>
                  </a:lnTo>
                  <a:cubicBezTo>
                    <a:pt x="4038548" y="1939494"/>
                    <a:pt x="4027019" y="1951023"/>
                    <a:pt x="4012798" y="1951023"/>
                  </a:cubicBezTo>
                  <a:lnTo>
                    <a:pt x="25749" y="1951023"/>
                  </a:lnTo>
                  <a:cubicBezTo>
                    <a:pt x="18920" y="1951023"/>
                    <a:pt x="12371" y="1948310"/>
                    <a:pt x="7542" y="1943481"/>
                  </a:cubicBezTo>
                  <a:cubicBezTo>
                    <a:pt x="2713" y="1938652"/>
                    <a:pt x="0" y="1932103"/>
                    <a:pt x="0" y="1925273"/>
                  </a:cubicBezTo>
                  <a:lnTo>
                    <a:pt x="0" y="25749"/>
                  </a:lnTo>
                  <a:cubicBezTo>
                    <a:pt x="0" y="11528"/>
                    <a:pt x="11528" y="0"/>
                    <a:pt x="25749" y="0"/>
                  </a:cubicBezTo>
                  <a:close/>
                </a:path>
              </a:pathLst>
            </a:custGeom>
            <a:solidFill>
              <a:srgbClr val="022D66">
                <a:alpha val="13725"/>
              </a:srgbClr>
            </a:solidFill>
          </p:spPr>
        </p:sp>
        <p:sp>
          <p:nvSpPr>
            <p:cNvPr name="TextBox 13" id="13"/>
            <p:cNvSpPr txBox="true"/>
            <p:nvPr/>
          </p:nvSpPr>
          <p:spPr>
            <a:xfrm>
              <a:off x="0" y="-47625"/>
              <a:ext cx="4038548" cy="1998648"/>
            </a:xfrm>
            <a:prstGeom prst="rect">
              <a:avLst/>
            </a:prstGeom>
          </p:spPr>
          <p:txBody>
            <a:bodyPr anchor="ctr" rtlCol="false" tIns="50800" lIns="50800" bIns="50800" rIns="50800"/>
            <a:lstStyle/>
            <a:p>
              <a:pPr algn="ctr">
                <a:lnSpc>
                  <a:spcPts val="2917"/>
                </a:lnSpc>
              </a:pPr>
            </a:p>
          </p:txBody>
        </p:sp>
      </p:grpSp>
      <p:sp>
        <p:nvSpPr>
          <p:cNvPr name="TextBox 14" id="14"/>
          <p:cNvSpPr txBox="true"/>
          <p:nvPr/>
        </p:nvSpPr>
        <p:spPr>
          <a:xfrm rot="0">
            <a:off x="5456015" y="619125"/>
            <a:ext cx="7375970" cy="1193800"/>
          </a:xfrm>
          <a:prstGeom prst="rect">
            <a:avLst/>
          </a:prstGeom>
        </p:spPr>
        <p:txBody>
          <a:bodyPr anchor="t" rtlCol="false" tIns="0" lIns="0" bIns="0" rIns="0">
            <a:spAutoFit/>
          </a:bodyPr>
          <a:lstStyle/>
          <a:p>
            <a:pPr algn="ctr">
              <a:lnSpc>
                <a:spcPts val="9799"/>
              </a:lnSpc>
            </a:pPr>
            <a:r>
              <a:rPr lang="en-US" b="true" sz="6999" spc="-419">
                <a:solidFill>
                  <a:srgbClr val="000000"/>
                </a:solidFill>
                <a:latin typeface="DM Sans Bold"/>
                <a:ea typeface="DM Sans Bold"/>
                <a:cs typeface="DM Sans Bold"/>
                <a:sym typeface="DM Sans Bold"/>
              </a:rPr>
              <a:t>Conclusion</a:t>
            </a:r>
          </a:p>
        </p:txBody>
      </p:sp>
      <p:grpSp>
        <p:nvGrpSpPr>
          <p:cNvPr name="Group 15" id="15"/>
          <p:cNvGrpSpPr/>
          <p:nvPr/>
        </p:nvGrpSpPr>
        <p:grpSpPr>
          <a:xfrm rot="0">
            <a:off x="3050586" y="3637870"/>
            <a:ext cx="13186450" cy="1381991"/>
            <a:chOff x="0" y="0"/>
            <a:chExt cx="3472975" cy="363981"/>
          </a:xfrm>
        </p:grpSpPr>
        <p:sp>
          <p:nvSpPr>
            <p:cNvPr name="Freeform 16" id="16"/>
            <p:cNvSpPr/>
            <p:nvPr/>
          </p:nvSpPr>
          <p:spPr>
            <a:xfrm flipH="false" flipV="false" rot="0">
              <a:off x="0" y="0"/>
              <a:ext cx="3472974" cy="363981"/>
            </a:xfrm>
            <a:custGeom>
              <a:avLst/>
              <a:gdLst/>
              <a:ahLst/>
              <a:cxnLst/>
              <a:rect r="r" b="b" t="t" l="l"/>
              <a:pathLst>
                <a:path h="363981" w="3472974">
                  <a:moveTo>
                    <a:pt x="12329" y="0"/>
                  </a:moveTo>
                  <a:lnTo>
                    <a:pt x="3460645" y="0"/>
                  </a:lnTo>
                  <a:cubicBezTo>
                    <a:pt x="3467454" y="0"/>
                    <a:pt x="3472974" y="5520"/>
                    <a:pt x="3472974" y="12329"/>
                  </a:cubicBezTo>
                  <a:lnTo>
                    <a:pt x="3472974" y="351652"/>
                  </a:lnTo>
                  <a:cubicBezTo>
                    <a:pt x="3472974" y="354922"/>
                    <a:pt x="3471675" y="358058"/>
                    <a:pt x="3469363" y="360370"/>
                  </a:cubicBezTo>
                  <a:cubicBezTo>
                    <a:pt x="3467051" y="362682"/>
                    <a:pt x="3463915" y="363981"/>
                    <a:pt x="3460645" y="363981"/>
                  </a:cubicBezTo>
                  <a:lnTo>
                    <a:pt x="12329" y="363981"/>
                  </a:lnTo>
                  <a:cubicBezTo>
                    <a:pt x="5520" y="363981"/>
                    <a:pt x="0" y="358461"/>
                    <a:pt x="0" y="351652"/>
                  </a:cubicBezTo>
                  <a:lnTo>
                    <a:pt x="0" y="12329"/>
                  </a:lnTo>
                  <a:cubicBezTo>
                    <a:pt x="0" y="9059"/>
                    <a:pt x="1299" y="5923"/>
                    <a:pt x="3611" y="3611"/>
                  </a:cubicBezTo>
                  <a:cubicBezTo>
                    <a:pt x="5923" y="1299"/>
                    <a:pt x="9059" y="0"/>
                    <a:pt x="12329" y="0"/>
                  </a:cubicBezTo>
                  <a:close/>
                </a:path>
              </a:pathLst>
            </a:custGeom>
            <a:solidFill>
              <a:srgbClr val="022D66"/>
            </a:solidFill>
          </p:spPr>
        </p:sp>
        <p:sp>
          <p:nvSpPr>
            <p:cNvPr name="TextBox 17" id="17"/>
            <p:cNvSpPr txBox="true"/>
            <p:nvPr/>
          </p:nvSpPr>
          <p:spPr>
            <a:xfrm>
              <a:off x="0" y="-57150"/>
              <a:ext cx="3472975" cy="421131"/>
            </a:xfrm>
            <a:prstGeom prst="rect">
              <a:avLst/>
            </a:prstGeom>
          </p:spPr>
          <p:txBody>
            <a:bodyPr anchor="ctr" rtlCol="false" tIns="50800" lIns="50800" bIns="50800" rIns="50800"/>
            <a:lstStyle/>
            <a:p>
              <a:pPr algn="ctr">
                <a:lnSpc>
                  <a:spcPts val="3079"/>
                </a:lnSpc>
              </a:pPr>
              <a:r>
                <a:rPr lang="en-US" sz="2199">
                  <a:solidFill>
                    <a:srgbClr val="FFFFFF"/>
                  </a:solidFill>
                  <a:latin typeface="Poppins"/>
                  <a:ea typeface="Poppins"/>
                  <a:cs typeface="Poppins"/>
                  <a:sym typeface="Poppins"/>
                </a:rPr>
                <a:t>Early cohort months has higher retention rate compared to other months, especially in Sept and Dec 2019, then spike in Mar 2020.</a:t>
              </a:r>
            </a:p>
          </p:txBody>
        </p:sp>
      </p:grpSp>
      <p:grpSp>
        <p:nvGrpSpPr>
          <p:cNvPr name="Group 18" id="18"/>
          <p:cNvGrpSpPr/>
          <p:nvPr/>
        </p:nvGrpSpPr>
        <p:grpSpPr>
          <a:xfrm rot="0">
            <a:off x="3050586" y="5254275"/>
            <a:ext cx="13186450" cy="1383012"/>
            <a:chOff x="0" y="0"/>
            <a:chExt cx="3472975" cy="364250"/>
          </a:xfrm>
        </p:grpSpPr>
        <p:sp>
          <p:nvSpPr>
            <p:cNvPr name="Freeform 19" id="19"/>
            <p:cNvSpPr/>
            <p:nvPr/>
          </p:nvSpPr>
          <p:spPr>
            <a:xfrm flipH="false" flipV="false" rot="0">
              <a:off x="0" y="0"/>
              <a:ext cx="3472974" cy="364250"/>
            </a:xfrm>
            <a:custGeom>
              <a:avLst/>
              <a:gdLst/>
              <a:ahLst/>
              <a:cxnLst/>
              <a:rect r="r" b="b" t="t" l="l"/>
              <a:pathLst>
                <a:path h="364250" w="3472974">
                  <a:moveTo>
                    <a:pt x="12329" y="0"/>
                  </a:moveTo>
                  <a:lnTo>
                    <a:pt x="3460645" y="0"/>
                  </a:lnTo>
                  <a:cubicBezTo>
                    <a:pt x="3467454" y="0"/>
                    <a:pt x="3472974" y="5520"/>
                    <a:pt x="3472974" y="12329"/>
                  </a:cubicBezTo>
                  <a:lnTo>
                    <a:pt x="3472974" y="351921"/>
                  </a:lnTo>
                  <a:cubicBezTo>
                    <a:pt x="3472974" y="358730"/>
                    <a:pt x="3467454" y="364250"/>
                    <a:pt x="3460645" y="364250"/>
                  </a:cubicBezTo>
                  <a:lnTo>
                    <a:pt x="12329" y="364250"/>
                  </a:lnTo>
                  <a:cubicBezTo>
                    <a:pt x="9059" y="364250"/>
                    <a:pt x="5923" y="362951"/>
                    <a:pt x="3611" y="360639"/>
                  </a:cubicBezTo>
                  <a:cubicBezTo>
                    <a:pt x="1299" y="358327"/>
                    <a:pt x="0" y="355191"/>
                    <a:pt x="0" y="351921"/>
                  </a:cubicBezTo>
                  <a:lnTo>
                    <a:pt x="0" y="12329"/>
                  </a:lnTo>
                  <a:cubicBezTo>
                    <a:pt x="0" y="9059"/>
                    <a:pt x="1299" y="5923"/>
                    <a:pt x="3611" y="3611"/>
                  </a:cubicBezTo>
                  <a:cubicBezTo>
                    <a:pt x="5923" y="1299"/>
                    <a:pt x="9059" y="0"/>
                    <a:pt x="12329" y="0"/>
                  </a:cubicBezTo>
                  <a:close/>
                </a:path>
              </a:pathLst>
            </a:custGeom>
            <a:solidFill>
              <a:srgbClr val="022D66"/>
            </a:solidFill>
          </p:spPr>
        </p:sp>
        <p:sp>
          <p:nvSpPr>
            <p:cNvPr name="TextBox 20" id="20"/>
            <p:cNvSpPr txBox="true"/>
            <p:nvPr/>
          </p:nvSpPr>
          <p:spPr>
            <a:xfrm>
              <a:off x="0" y="-57150"/>
              <a:ext cx="3472975" cy="421400"/>
            </a:xfrm>
            <a:prstGeom prst="rect">
              <a:avLst/>
            </a:prstGeom>
          </p:spPr>
          <p:txBody>
            <a:bodyPr anchor="ctr" rtlCol="false" tIns="50800" lIns="50800" bIns="50800" rIns="50800"/>
            <a:lstStyle/>
            <a:p>
              <a:pPr algn="ctr">
                <a:lnSpc>
                  <a:spcPts val="3079"/>
                </a:lnSpc>
              </a:pPr>
              <a:r>
                <a:rPr lang="en-US" sz="2199">
                  <a:solidFill>
                    <a:srgbClr val="FFFFFF"/>
                  </a:solidFill>
                  <a:latin typeface="Poppins"/>
                  <a:ea typeface="Poppins"/>
                  <a:cs typeface="Poppins"/>
                  <a:sym typeface="Poppins"/>
                </a:rPr>
                <a:t>   26% of the total customers are still active, way below than the industry standard.</a:t>
              </a:r>
            </a:p>
          </p:txBody>
        </p:sp>
      </p:grpSp>
      <p:grpSp>
        <p:nvGrpSpPr>
          <p:cNvPr name="Group 21" id="21"/>
          <p:cNvGrpSpPr/>
          <p:nvPr/>
        </p:nvGrpSpPr>
        <p:grpSpPr>
          <a:xfrm rot="0">
            <a:off x="3050586" y="6887976"/>
            <a:ext cx="13186450" cy="1136444"/>
            <a:chOff x="0" y="0"/>
            <a:chExt cx="3472975" cy="299310"/>
          </a:xfrm>
        </p:grpSpPr>
        <p:sp>
          <p:nvSpPr>
            <p:cNvPr name="Freeform 22" id="22"/>
            <p:cNvSpPr/>
            <p:nvPr/>
          </p:nvSpPr>
          <p:spPr>
            <a:xfrm flipH="false" flipV="false" rot="0">
              <a:off x="0" y="0"/>
              <a:ext cx="3472974" cy="299310"/>
            </a:xfrm>
            <a:custGeom>
              <a:avLst/>
              <a:gdLst/>
              <a:ahLst/>
              <a:cxnLst/>
              <a:rect r="r" b="b" t="t" l="l"/>
              <a:pathLst>
                <a:path h="299310" w="3472974">
                  <a:moveTo>
                    <a:pt x="12329" y="0"/>
                  </a:moveTo>
                  <a:lnTo>
                    <a:pt x="3460645" y="0"/>
                  </a:lnTo>
                  <a:cubicBezTo>
                    <a:pt x="3467454" y="0"/>
                    <a:pt x="3472974" y="5520"/>
                    <a:pt x="3472974" y="12329"/>
                  </a:cubicBezTo>
                  <a:lnTo>
                    <a:pt x="3472974" y="286981"/>
                  </a:lnTo>
                  <a:cubicBezTo>
                    <a:pt x="3472974" y="290251"/>
                    <a:pt x="3471675" y="293387"/>
                    <a:pt x="3469363" y="295699"/>
                  </a:cubicBezTo>
                  <a:cubicBezTo>
                    <a:pt x="3467051" y="298011"/>
                    <a:pt x="3463915" y="299310"/>
                    <a:pt x="3460645" y="299310"/>
                  </a:cubicBezTo>
                  <a:lnTo>
                    <a:pt x="12329" y="299310"/>
                  </a:lnTo>
                  <a:cubicBezTo>
                    <a:pt x="5520" y="299310"/>
                    <a:pt x="0" y="293790"/>
                    <a:pt x="0" y="286981"/>
                  </a:cubicBezTo>
                  <a:lnTo>
                    <a:pt x="0" y="12329"/>
                  </a:lnTo>
                  <a:cubicBezTo>
                    <a:pt x="0" y="9059"/>
                    <a:pt x="1299" y="5923"/>
                    <a:pt x="3611" y="3611"/>
                  </a:cubicBezTo>
                  <a:cubicBezTo>
                    <a:pt x="5923" y="1299"/>
                    <a:pt x="9059" y="0"/>
                    <a:pt x="12329" y="0"/>
                  </a:cubicBezTo>
                  <a:close/>
                </a:path>
              </a:pathLst>
            </a:custGeom>
            <a:solidFill>
              <a:srgbClr val="022D66"/>
            </a:solidFill>
          </p:spPr>
        </p:sp>
        <p:sp>
          <p:nvSpPr>
            <p:cNvPr name="TextBox 23" id="23"/>
            <p:cNvSpPr txBox="true"/>
            <p:nvPr/>
          </p:nvSpPr>
          <p:spPr>
            <a:xfrm>
              <a:off x="0" y="-57150"/>
              <a:ext cx="3472975" cy="356460"/>
            </a:xfrm>
            <a:prstGeom prst="rect">
              <a:avLst/>
            </a:prstGeom>
          </p:spPr>
          <p:txBody>
            <a:bodyPr anchor="ctr" rtlCol="false" tIns="50800" lIns="50800" bIns="50800" rIns="50800"/>
            <a:lstStyle/>
            <a:p>
              <a:pPr algn="ctr">
                <a:lnSpc>
                  <a:spcPts val="3079"/>
                </a:lnSpc>
              </a:pPr>
              <a:r>
                <a:rPr lang="en-US" sz="2199">
                  <a:solidFill>
                    <a:srgbClr val="FFFFFF"/>
                  </a:solidFill>
                  <a:latin typeface="Poppins"/>
                  <a:ea typeface="Poppins"/>
                  <a:cs typeface="Poppins"/>
                  <a:sym typeface="Poppins"/>
                </a:rPr>
                <a:t>Retention of customer trend do not vary significantly with business_code, currency, and customer payment terms.</a:t>
              </a:r>
            </a:p>
          </p:txBody>
        </p:sp>
      </p:grpSp>
      <p:grpSp>
        <p:nvGrpSpPr>
          <p:cNvPr name="Group 24" id="24"/>
          <p:cNvGrpSpPr/>
          <p:nvPr/>
        </p:nvGrpSpPr>
        <p:grpSpPr>
          <a:xfrm rot="0">
            <a:off x="1681493" y="3637870"/>
            <a:ext cx="1218889" cy="1381991"/>
            <a:chOff x="0" y="0"/>
            <a:chExt cx="321024" cy="363981"/>
          </a:xfrm>
        </p:grpSpPr>
        <p:sp>
          <p:nvSpPr>
            <p:cNvPr name="Freeform 25" id="25"/>
            <p:cNvSpPr/>
            <p:nvPr/>
          </p:nvSpPr>
          <p:spPr>
            <a:xfrm flipH="false" flipV="false" rot="0">
              <a:off x="0" y="0"/>
              <a:ext cx="321024" cy="363981"/>
            </a:xfrm>
            <a:custGeom>
              <a:avLst/>
              <a:gdLst/>
              <a:ahLst/>
              <a:cxnLst/>
              <a:rect r="r" b="b" t="t" l="l"/>
              <a:pathLst>
                <a:path h="363981" w="321024">
                  <a:moveTo>
                    <a:pt x="133384" y="0"/>
                  </a:moveTo>
                  <a:lnTo>
                    <a:pt x="187640" y="0"/>
                  </a:lnTo>
                  <a:cubicBezTo>
                    <a:pt x="261306" y="0"/>
                    <a:pt x="321024" y="59718"/>
                    <a:pt x="321024" y="133384"/>
                  </a:cubicBezTo>
                  <a:lnTo>
                    <a:pt x="321024" y="230597"/>
                  </a:lnTo>
                  <a:cubicBezTo>
                    <a:pt x="321024" y="265973"/>
                    <a:pt x="306971" y="299900"/>
                    <a:pt x="281957" y="324914"/>
                  </a:cubicBezTo>
                  <a:cubicBezTo>
                    <a:pt x="256943" y="349928"/>
                    <a:pt x="223016" y="363981"/>
                    <a:pt x="187640" y="363981"/>
                  </a:cubicBezTo>
                  <a:lnTo>
                    <a:pt x="133384" y="363981"/>
                  </a:lnTo>
                  <a:cubicBezTo>
                    <a:pt x="59718" y="363981"/>
                    <a:pt x="0" y="304263"/>
                    <a:pt x="0" y="230597"/>
                  </a:cubicBezTo>
                  <a:lnTo>
                    <a:pt x="0" y="133384"/>
                  </a:lnTo>
                  <a:cubicBezTo>
                    <a:pt x="0" y="98008"/>
                    <a:pt x="14053" y="64082"/>
                    <a:pt x="39067" y="39067"/>
                  </a:cubicBezTo>
                  <a:cubicBezTo>
                    <a:pt x="64082" y="14053"/>
                    <a:pt x="98008" y="0"/>
                    <a:pt x="133384" y="0"/>
                  </a:cubicBezTo>
                  <a:close/>
                </a:path>
              </a:pathLst>
            </a:custGeom>
            <a:solidFill>
              <a:srgbClr val="022D66"/>
            </a:solidFill>
          </p:spPr>
        </p:sp>
        <p:sp>
          <p:nvSpPr>
            <p:cNvPr name="TextBox 26" id="26"/>
            <p:cNvSpPr txBox="true"/>
            <p:nvPr/>
          </p:nvSpPr>
          <p:spPr>
            <a:xfrm>
              <a:off x="0" y="-104775"/>
              <a:ext cx="321024" cy="468756"/>
            </a:xfrm>
            <a:prstGeom prst="rect">
              <a:avLst/>
            </a:prstGeom>
          </p:spPr>
          <p:txBody>
            <a:bodyPr anchor="ctr" rtlCol="false" tIns="50800" lIns="50800" bIns="50800" rIns="50800"/>
            <a:lstStyle/>
            <a:p>
              <a:pPr algn="ctr">
                <a:lnSpc>
                  <a:spcPts val="4900"/>
                </a:lnSpc>
              </a:pPr>
              <a:r>
                <a:rPr lang="en-US" sz="3500">
                  <a:solidFill>
                    <a:srgbClr val="FFFFFF"/>
                  </a:solidFill>
                  <a:latin typeface="Poppins"/>
                  <a:ea typeface="Poppins"/>
                  <a:cs typeface="Poppins"/>
                  <a:sym typeface="Poppins"/>
                </a:rPr>
                <a:t>1</a:t>
              </a:r>
            </a:p>
          </p:txBody>
        </p:sp>
      </p:grpSp>
      <p:grpSp>
        <p:nvGrpSpPr>
          <p:cNvPr name="Group 27" id="27"/>
          <p:cNvGrpSpPr/>
          <p:nvPr/>
        </p:nvGrpSpPr>
        <p:grpSpPr>
          <a:xfrm rot="0">
            <a:off x="1681493" y="5254275"/>
            <a:ext cx="1218889" cy="1309503"/>
            <a:chOff x="0" y="0"/>
            <a:chExt cx="321024" cy="344890"/>
          </a:xfrm>
        </p:grpSpPr>
        <p:sp>
          <p:nvSpPr>
            <p:cNvPr name="Freeform 28" id="28"/>
            <p:cNvSpPr/>
            <p:nvPr/>
          </p:nvSpPr>
          <p:spPr>
            <a:xfrm flipH="false" flipV="false" rot="0">
              <a:off x="0" y="0"/>
              <a:ext cx="321024" cy="344890"/>
            </a:xfrm>
            <a:custGeom>
              <a:avLst/>
              <a:gdLst/>
              <a:ahLst/>
              <a:cxnLst/>
              <a:rect r="r" b="b" t="t" l="l"/>
              <a:pathLst>
                <a:path h="344890" w="321024">
                  <a:moveTo>
                    <a:pt x="133384" y="0"/>
                  </a:moveTo>
                  <a:lnTo>
                    <a:pt x="187640" y="0"/>
                  </a:lnTo>
                  <a:cubicBezTo>
                    <a:pt x="261306" y="0"/>
                    <a:pt x="321024" y="59718"/>
                    <a:pt x="321024" y="133384"/>
                  </a:cubicBezTo>
                  <a:lnTo>
                    <a:pt x="321024" y="211506"/>
                  </a:lnTo>
                  <a:cubicBezTo>
                    <a:pt x="321024" y="285172"/>
                    <a:pt x="261306" y="344890"/>
                    <a:pt x="187640" y="344890"/>
                  </a:cubicBezTo>
                  <a:lnTo>
                    <a:pt x="133384" y="344890"/>
                  </a:lnTo>
                  <a:cubicBezTo>
                    <a:pt x="98008" y="344890"/>
                    <a:pt x="64082" y="330837"/>
                    <a:pt x="39067" y="305822"/>
                  </a:cubicBezTo>
                  <a:cubicBezTo>
                    <a:pt x="14053" y="280808"/>
                    <a:pt x="0" y="246881"/>
                    <a:pt x="0" y="211506"/>
                  </a:cubicBezTo>
                  <a:lnTo>
                    <a:pt x="0" y="133384"/>
                  </a:lnTo>
                  <a:cubicBezTo>
                    <a:pt x="0" y="98008"/>
                    <a:pt x="14053" y="64082"/>
                    <a:pt x="39067" y="39067"/>
                  </a:cubicBezTo>
                  <a:cubicBezTo>
                    <a:pt x="64082" y="14053"/>
                    <a:pt x="98008" y="0"/>
                    <a:pt x="133384" y="0"/>
                  </a:cubicBezTo>
                  <a:close/>
                </a:path>
              </a:pathLst>
            </a:custGeom>
            <a:solidFill>
              <a:srgbClr val="022D66"/>
            </a:solidFill>
          </p:spPr>
        </p:sp>
        <p:sp>
          <p:nvSpPr>
            <p:cNvPr name="TextBox 29" id="29"/>
            <p:cNvSpPr txBox="true"/>
            <p:nvPr/>
          </p:nvSpPr>
          <p:spPr>
            <a:xfrm>
              <a:off x="0" y="-104775"/>
              <a:ext cx="321024" cy="449665"/>
            </a:xfrm>
            <a:prstGeom prst="rect">
              <a:avLst/>
            </a:prstGeom>
          </p:spPr>
          <p:txBody>
            <a:bodyPr anchor="ctr" rtlCol="false" tIns="50800" lIns="50800" bIns="50800" rIns="50800"/>
            <a:lstStyle/>
            <a:p>
              <a:pPr algn="ctr">
                <a:lnSpc>
                  <a:spcPts val="4900"/>
                </a:lnSpc>
              </a:pPr>
              <a:r>
                <a:rPr lang="en-US" sz="3500">
                  <a:solidFill>
                    <a:srgbClr val="FFFFFF"/>
                  </a:solidFill>
                  <a:latin typeface="Poppins"/>
                  <a:ea typeface="Poppins"/>
                  <a:cs typeface="Poppins"/>
                  <a:sym typeface="Poppins"/>
                </a:rPr>
                <a:t>2</a:t>
              </a:r>
            </a:p>
          </p:txBody>
        </p:sp>
      </p:grpSp>
      <p:grpSp>
        <p:nvGrpSpPr>
          <p:cNvPr name="Group 30" id="30"/>
          <p:cNvGrpSpPr/>
          <p:nvPr/>
        </p:nvGrpSpPr>
        <p:grpSpPr>
          <a:xfrm rot="0">
            <a:off x="1681493" y="6887976"/>
            <a:ext cx="1218889" cy="1136444"/>
            <a:chOff x="0" y="0"/>
            <a:chExt cx="321024" cy="299310"/>
          </a:xfrm>
        </p:grpSpPr>
        <p:sp>
          <p:nvSpPr>
            <p:cNvPr name="Freeform 31" id="31"/>
            <p:cNvSpPr/>
            <p:nvPr/>
          </p:nvSpPr>
          <p:spPr>
            <a:xfrm flipH="false" flipV="false" rot="0">
              <a:off x="0" y="0"/>
              <a:ext cx="321024" cy="299310"/>
            </a:xfrm>
            <a:custGeom>
              <a:avLst/>
              <a:gdLst/>
              <a:ahLst/>
              <a:cxnLst/>
              <a:rect r="r" b="b" t="t" l="l"/>
              <a:pathLst>
                <a:path h="299310" w="321024">
                  <a:moveTo>
                    <a:pt x="133384" y="0"/>
                  </a:moveTo>
                  <a:lnTo>
                    <a:pt x="187640" y="0"/>
                  </a:lnTo>
                  <a:cubicBezTo>
                    <a:pt x="261306" y="0"/>
                    <a:pt x="321024" y="59718"/>
                    <a:pt x="321024" y="133384"/>
                  </a:cubicBezTo>
                  <a:lnTo>
                    <a:pt x="321024" y="165926"/>
                  </a:lnTo>
                  <a:cubicBezTo>
                    <a:pt x="321024" y="201302"/>
                    <a:pt x="306971" y="235229"/>
                    <a:pt x="281957" y="260243"/>
                  </a:cubicBezTo>
                  <a:cubicBezTo>
                    <a:pt x="256943" y="285257"/>
                    <a:pt x="223016" y="299310"/>
                    <a:pt x="187640" y="299310"/>
                  </a:cubicBezTo>
                  <a:lnTo>
                    <a:pt x="133384" y="299310"/>
                  </a:lnTo>
                  <a:cubicBezTo>
                    <a:pt x="59718" y="299310"/>
                    <a:pt x="0" y="239592"/>
                    <a:pt x="0" y="165926"/>
                  </a:cubicBezTo>
                  <a:lnTo>
                    <a:pt x="0" y="133384"/>
                  </a:lnTo>
                  <a:cubicBezTo>
                    <a:pt x="0" y="98008"/>
                    <a:pt x="14053" y="64082"/>
                    <a:pt x="39067" y="39067"/>
                  </a:cubicBezTo>
                  <a:cubicBezTo>
                    <a:pt x="64082" y="14053"/>
                    <a:pt x="98008" y="0"/>
                    <a:pt x="133384" y="0"/>
                  </a:cubicBezTo>
                  <a:close/>
                </a:path>
              </a:pathLst>
            </a:custGeom>
            <a:solidFill>
              <a:srgbClr val="022D66"/>
            </a:solidFill>
          </p:spPr>
        </p:sp>
        <p:sp>
          <p:nvSpPr>
            <p:cNvPr name="TextBox 32" id="32"/>
            <p:cNvSpPr txBox="true"/>
            <p:nvPr/>
          </p:nvSpPr>
          <p:spPr>
            <a:xfrm>
              <a:off x="0" y="-104775"/>
              <a:ext cx="321024" cy="404085"/>
            </a:xfrm>
            <a:prstGeom prst="rect">
              <a:avLst/>
            </a:prstGeom>
          </p:spPr>
          <p:txBody>
            <a:bodyPr anchor="ctr" rtlCol="false" tIns="50800" lIns="50800" bIns="50800" rIns="50800"/>
            <a:lstStyle/>
            <a:p>
              <a:pPr algn="ctr">
                <a:lnSpc>
                  <a:spcPts val="4900"/>
                </a:lnSpc>
              </a:pPr>
              <a:r>
                <a:rPr lang="en-US" sz="3500">
                  <a:solidFill>
                    <a:srgbClr val="FFFFFF"/>
                  </a:solidFill>
                  <a:latin typeface="Poppins"/>
                  <a:ea typeface="Poppins"/>
                  <a:cs typeface="Poppins"/>
                  <a:sym typeface="Poppins"/>
                </a:rPr>
                <a:t>3</a:t>
              </a:r>
            </a:p>
          </p:txBody>
        </p:sp>
      </p:grpSp>
      <p:sp>
        <p:nvSpPr>
          <p:cNvPr name="AutoShape 33" id="33"/>
          <p:cNvSpPr/>
          <p:nvPr/>
        </p:nvSpPr>
        <p:spPr>
          <a:xfrm>
            <a:off x="1837287" y="754063"/>
            <a:ext cx="3553843" cy="9525"/>
          </a:xfrm>
          <a:prstGeom prst="line">
            <a:avLst/>
          </a:prstGeom>
          <a:ln cap="flat" w="19050">
            <a:solidFill>
              <a:srgbClr val="0D0D0D"/>
            </a:solidFill>
            <a:prstDash val="solid"/>
            <a:headEnd type="none" len="sm" w="sm"/>
            <a:tailEnd type="none" len="sm" w="sm"/>
          </a:ln>
        </p:spPr>
      </p:sp>
      <p:sp>
        <p:nvSpPr>
          <p:cNvPr name="TextBox 34" id="34"/>
          <p:cNvSpPr txBox="true"/>
          <p:nvPr/>
        </p:nvSpPr>
        <p:spPr>
          <a:xfrm rot="0">
            <a:off x="543891" y="384175"/>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17</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4648351" y="4648351"/>
            <a:ext cx="10287000" cy="990297"/>
            <a:chOff x="0" y="0"/>
            <a:chExt cx="2709333" cy="260819"/>
          </a:xfrm>
        </p:grpSpPr>
        <p:sp>
          <p:nvSpPr>
            <p:cNvPr name="Freeform 3" id="3"/>
            <p:cNvSpPr/>
            <p:nvPr/>
          </p:nvSpPr>
          <p:spPr>
            <a:xfrm flipH="false" flipV="false" rot="0">
              <a:off x="0" y="0"/>
              <a:ext cx="2709333" cy="260819"/>
            </a:xfrm>
            <a:custGeom>
              <a:avLst/>
              <a:gdLst/>
              <a:ahLst/>
              <a:cxnLst/>
              <a:rect r="r" b="b" t="t" l="l"/>
              <a:pathLst>
                <a:path h="260819" w="2709333">
                  <a:moveTo>
                    <a:pt x="0" y="0"/>
                  </a:moveTo>
                  <a:lnTo>
                    <a:pt x="2709333" y="0"/>
                  </a:lnTo>
                  <a:lnTo>
                    <a:pt x="2709333" y="260819"/>
                  </a:lnTo>
                  <a:lnTo>
                    <a:pt x="0" y="260819"/>
                  </a:lnTo>
                  <a:close/>
                </a:path>
              </a:pathLst>
            </a:custGeom>
            <a:gradFill rotWithShape="true">
              <a:gsLst>
                <a:gs pos="0">
                  <a:srgbClr val="FFFFFF">
                    <a:alpha val="0"/>
                  </a:srgbClr>
                </a:gs>
                <a:gs pos="100000">
                  <a:srgbClr val="9D9D9D">
                    <a:alpha val="100000"/>
                  </a:srgbClr>
                </a:gs>
              </a:gsLst>
              <a:lin ang="0"/>
            </a:gradFill>
          </p:spPr>
        </p:sp>
        <p:sp>
          <p:nvSpPr>
            <p:cNvPr name="TextBox 4" id="4"/>
            <p:cNvSpPr txBox="true"/>
            <p:nvPr/>
          </p:nvSpPr>
          <p:spPr>
            <a:xfrm>
              <a:off x="0" y="-47625"/>
              <a:ext cx="2709333" cy="30844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7259300" y="469312"/>
            <a:ext cx="455042" cy="455042"/>
            <a:chOff x="0" y="0"/>
            <a:chExt cx="58542" cy="58542"/>
          </a:xfrm>
        </p:grpSpPr>
        <p:sp>
          <p:nvSpPr>
            <p:cNvPr name="Freeform 6" id="6"/>
            <p:cNvSpPr/>
            <p:nvPr/>
          </p:nvSpPr>
          <p:spPr>
            <a:xfrm flipH="false" flipV="false" rot="0">
              <a:off x="0" y="0"/>
              <a:ext cx="58542" cy="58542"/>
            </a:xfrm>
            <a:custGeom>
              <a:avLst/>
              <a:gdLst/>
              <a:ahLst/>
              <a:cxnLst/>
              <a:rect r="r" b="b" t="t" l="l"/>
              <a:pathLst>
                <a:path h="58542" w="58542">
                  <a:moveTo>
                    <a:pt x="0" y="0"/>
                  </a:moveTo>
                  <a:lnTo>
                    <a:pt x="58542" y="0"/>
                  </a:lnTo>
                  <a:lnTo>
                    <a:pt x="58542" y="58542"/>
                  </a:lnTo>
                  <a:lnTo>
                    <a:pt x="0" y="58542"/>
                  </a:lnTo>
                  <a:close/>
                </a:path>
              </a:pathLst>
            </a:custGeom>
            <a:solidFill>
              <a:srgbClr val="C6C6C6"/>
            </a:solidFill>
          </p:spPr>
        </p:sp>
        <p:sp>
          <p:nvSpPr>
            <p:cNvPr name="TextBox 7" id="7"/>
            <p:cNvSpPr txBox="true"/>
            <p:nvPr/>
          </p:nvSpPr>
          <p:spPr>
            <a:xfrm>
              <a:off x="0" y="-47625"/>
              <a:ext cx="58542" cy="10616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804258" y="924354"/>
            <a:ext cx="455042" cy="455042"/>
            <a:chOff x="0" y="0"/>
            <a:chExt cx="58542" cy="58542"/>
          </a:xfrm>
        </p:grpSpPr>
        <p:sp>
          <p:nvSpPr>
            <p:cNvPr name="Freeform 9" id="9"/>
            <p:cNvSpPr/>
            <p:nvPr/>
          </p:nvSpPr>
          <p:spPr>
            <a:xfrm flipH="false" flipV="false" rot="0">
              <a:off x="0" y="0"/>
              <a:ext cx="58542" cy="58542"/>
            </a:xfrm>
            <a:custGeom>
              <a:avLst/>
              <a:gdLst/>
              <a:ahLst/>
              <a:cxnLst/>
              <a:rect r="r" b="b" t="t" l="l"/>
              <a:pathLst>
                <a:path h="58542" w="58542">
                  <a:moveTo>
                    <a:pt x="0" y="0"/>
                  </a:moveTo>
                  <a:lnTo>
                    <a:pt x="58542" y="0"/>
                  </a:lnTo>
                  <a:lnTo>
                    <a:pt x="58542" y="58542"/>
                  </a:lnTo>
                  <a:lnTo>
                    <a:pt x="0" y="58542"/>
                  </a:lnTo>
                  <a:close/>
                </a:path>
              </a:pathLst>
            </a:custGeom>
            <a:solidFill>
              <a:srgbClr val="C6C6C6"/>
            </a:solidFill>
          </p:spPr>
        </p:sp>
        <p:sp>
          <p:nvSpPr>
            <p:cNvPr name="TextBox 10" id="10"/>
            <p:cNvSpPr txBox="true"/>
            <p:nvPr/>
          </p:nvSpPr>
          <p:spPr>
            <a:xfrm>
              <a:off x="0" y="-47625"/>
              <a:ext cx="58542" cy="106167"/>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477070" y="2089150"/>
            <a:ext cx="15333860" cy="7407790"/>
            <a:chOff x="0" y="0"/>
            <a:chExt cx="4038548" cy="1951023"/>
          </a:xfrm>
        </p:grpSpPr>
        <p:sp>
          <p:nvSpPr>
            <p:cNvPr name="Freeform 12" id="12"/>
            <p:cNvSpPr/>
            <p:nvPr/>
          </p:nvSpPr>
          <p:spPr>
            <a:xfrm flipH="false" flipV="false" rot="0">
              <a:off x="0" y="0"/>
              <a:ext cx="4038548" cy="1951023"/>
            </a:xfrm>
            <a:custGeom>
              <a:avLst/>
              <a:gdLst/>
              <a:ahLst/>
              <a:cxnLst/>
              <a:rect r="r" b="b" t="t" l="l"/>
              <a:pathLst>
                <a:path h="1951023" w="4038548">
                  <a:moveTo>
                    <a:pt x="25749" y="0"/>
                  </a:moveTo>
                  <a:lnTo>
                    <a:pt x="4012798" y="0"/>
                  </a:lnTo>
                  <a:cubicBezTo>
                    <a:pt x="4019628" y="0"/>
                    <a:pt x="4026177" y="2713"/>
                    <a:pt x="4031006" y="7542"/>
                  </a:cubicBezTo>
                  <a:cubicBezTo>
                    <a:pt x="4035835" y="12371"/>
                    <a:pt x="4038548" y="18920"/>
                    <a:pt x="4038548" y="25749"/>
                  </a:cubicBezTo>
                  <a:lnTo>
                    <a:pt x="4038548" y="1925273"/>
                  </a:lnTo>
                  <a:cubicBezTo>
                    <a:pt x="4038548" y="1939494"/>
                    <a:pt x="4027019" y="1951023"/>
                    <a:pt x="4012798" y="1951023"/>
                  </a:cubicBezTo>
                  <a:lnTo>
                    <a:pt x="25749" y="1951023"/>
                  </a:lnTo>
                  <a:cubicBezTo>
                    <a:pt x="18920" y="1951023"/>
                    <a:pt x="12371" y="1948310"/>
                    <a:pt x="7542" y="1943481"/>
                  </a:cubicBezTo>
                  <a:cubicBezTo>
                    <a:pt x="2713" y="1938652"/>
                    <a:pt x="0" y="1932103"/>
                    <a:pt x="0" y="1925273"/>
                  </a:cubicBezTo>
                  <a:lnTo>
                    <a:pt x="0" y="25749"/>
                  </a:lnTo>
                  <a:cubicBezTo>
                    <a:pt x="0" y="11528"/>
                    <a:pt x="11528" y="0"/>
                    <a:pt x="25749" y="0"/>
                  </a:cubicBezTo>
                  <a:close/>
                </a:path>
              </a:pathLst>
            </a:custGeom>
            <a:solidFill>
              <a:srgbClr val="022D66">
                <a:alpha val="13725"/>
              </a:srgbClr>
            </a:solidFill>
          </p:spPr>
        </p:sp>
        <p:sp>
          <p:nvSpPr>
            <p:cNvPr name="TextBox 13" id="13"/>
            <p:cNvSpPr txBox="true"/>
            <p:nvPr/>
          </p:nvSpPr>
          <p:spPr>
            <a:xfrm>
              <a:off x="0" y="-47625"/>
              <a:ext cx="4038548" cy="1998648"/>
            </a:xfrm>
            <a:prstGeom prst="rect">
              <a:avLst/>
            </a:prstGeom>
          </p:spPr>
          <p:txBody>
            <a:bodyPr anchor="ctr" rtlCol="false" tIns="50800" lIns="50800" bIns="50800" rIns="50800"/>
            <a:lstStyle/>
            <a:p>
              <a:pPr algn="ctr">
                <a:lnSpc>
                  <a:spcPts val="2917"/>
                </a:lnSpc>
              </a:pPr>
            </a:p>
          </p:txBody>
        </p:sp>
      </p:grpSp>
      <p:sp>
        <p:nvSpPr>
          <p:cNvPr name="TextBox 14" id="14"/>
          <p:cNvSpPr txBox="true"/>
          <p:nvPr/>
        </p:nvSpPr>
        <p:spPr>
          <a:xfrm rot="0">
            <a:off x="5456015" y="619125"/>
            <a:ext cx="7375970" cy="1193800"/>
          </a:xfrm>
          <a:prstGeom prst="rect">
            <a:avLst/>
          </a:prstGeom>
        </p:spPr>
        <p:txBody>
          <a:bodyPr anchor="t" rtlCol="false" tIns="0" lIns="0" bIns="0" rIns="0">
            <a:spAutoFit/>
          </a:bodyPr>
          <a:lstStyle/>
          <a:p>
            <a:pPr algn="ctr">
              <a:lnSpc>
                <a:spcPts val="9799"/>
              </a:lnSpc>
            </a:pPr>
            <a:r>
              <a:rPr lang="en-US" b="true" sz="6999" spc="-419">
                <a:solidFill>
                  <a:srgbClr val="000000"/>
                </a:solidFill>
                <a:latin typeface="DM Sans Bold"/>
                <a:ea typeface="DM Sans Bold"/>
                <a:cs typeface="DM Sans Bold"/>
                <a:sym typeface="DM Sans Bold"/>
              </a:rPr>
              <a:t>Recommendation</a:t>
            </a:r>
          </a:p>
        </p:txBody>
      </p:sp>
      <p:grpSp>
        <p:nvGrpSpPr>
          <p:cNvPr name="Group 15" id="15"/>
          <p:cNvGrpSpPr/>
          <p:nvPr/>
        </p:nvGrpSpPr>
        <p:grpSpPr>
          <a:xfrm rot="0">
            <a:off x="3050586" y="3253591"/>
            <a:ext cx="13186450" cy="1381991"/>
            <a:chOff x="0" y="0"/>
            <a:chExt cx="3472975" cy="363981"/>
          </a:xfrm>
        </p:grpSpPr>
        <p:sp>
          <p:nvSpPr>
            <p:cNvPr name="Freeform 16" id="16"/>
            <p:cNvSpPr/>
            <p:nvPr/>
          </p:nvSpPr>
          <p:spPr>
            <a:xfrm flipH="false" flipV="false" rot="0">
              <a:off x="0" y="0"/>
              <a:ext cx="3472974" cy="363981"/>
            </a:xfrm>
            <a:custGeom>
              <a:avLst/>
              <a:gdLst/>
              <a:ahLst/>
              <a:cxnLst/>
              <a:rect r="r" b="b" t="t" l="l"/>
              <a:pathLst>
                <a:path h="363981" w="3472974">
                  <a:moveTo>
                    <a:pt x="12329" y="0"/>
                  </a:moveTo>
                  <a:lnTo>
                    <a:pt x="3460645" y="0"/>
                  </a:lnTo>
                  <a:cubicBezTo>
                    <a:pt x="3467454" y="0"/>
                    <a:pt x="3472974" y="5520"/>
                    <a:pt x="3472974" y="12329"/>
                  </a:cubicBezTo>
                  <a:lnTo>
                    <a:pt x="3472974" y="351652"/>
                  </a:lnTo>
                  <a:cubicBezTo>
                    <a:pt x="3472974" y="354922"/>
                    <a:pt x="3471675" y="358058"/>
                    <a:pt x="3469363" y="360370"/>
                  </a:cubicBezTo>
                  <a:cubicBezTo>
                    <a:pt x="3467051" y="362682"/>
                    <a:pt x="3463915" y="363981"/>
                    <a:pt x="3460645" y="363981"/>
                  </a:cubicBezTo>
                  <a:lnTo>
                    <a:pt x="12329" y="363981"/>
                  </a:lnTo>
                  <a:cubicBezTo>
                    <a:pt x="5520" y="363981"/>
                    <a:pt x="0" y="358461"/>
                    <a:pt x="0" y="351652"/>
                  </a:cubicBezTo>
                  <a:lnTo>
                    <a:pt x="0" y="12329"/>
                  </a:lnTo>
                  <a:cubicBezTo>
                    <a:pt x="0" y="9059"/>
                    <a:pt x="1299" y="5923"/>
                    <a:pt x="3611" y="3611"/>
                  </a:cubicBezTo>
                  <a:cubicBezTo>
                    <a:pt x="5923" y="1299"/>
                    <a:pt x="9059" y="0"/>
                    <a:pt x="12329" y="0"/>
                  </a:cubicBezTo>
                  <a:close/>
                </a:path>
              </a:pathLst>
            </a:custGeom>
            <a:solidFill>
              <a:srgbClr val="022D66"/>
            </a:solidFill>
          </p:spPr>
        </p:sp>
        <p:sp>
          <p:nvSpPr>
            <p:cNvPr name="TextBox 17" id="17"/>
            <p:cNvSpPr txBox="true"/>
            <p:nvPr/>
          </p:nvSpPr>
          <p:spPr>
            <a:xfrm>
              <a:off x="0" y="-57150"/>
              <a:ext cx="3472975" cy="421131"/>
            </a:xfrm>
            <a:prstGeom prst="rect">
              <a:avLst/>
            </a:prstGeom>
          </p:spPr>
          <p:txBody>
            <a:bodyPr anchor="ctr" rtlCol="false" tIns="50800" lIns="50800" bIns="50800" rIns="50800"/>
            <a:lstStyle/>
            <a:p>
              <a:pPr algn="ctr">
                <a:lnSpc>
                  <a:spcPts val="3079"/>
                </a:lnSpc>
              </a:pPr>
              <a:r>
                <a:rPr lang="en-US" sz="2199">
                  <a:solidFill>
                    <a:srgbClr val="FFFFFF"/>
                  </a:solidFill>
                  <a:latin typeface="Poppins"/>
                  <a:ea typeface="Poppins"/>
                  <a:cs typeface="Poppins"/>
                  <a:sym typeface="Poppins"/>
                </a:rPr>
                <a:t>   Conduct a deeper analysis to identify factors behind the high retention rate in early cohort month and the sharp decline in months 9 and 12.</a:t>
              </a:r>
            </a:p>
          </p:txBody>
        </p:sp>
      </p:grpSp>
      <p:grpSp>
        <p:nvGrpSpPr>
          <p:cNvPr name="Group 18" id="18"/>
          <p:cNvGrpSpPr/>
          <p:nvPr/>
        </p:nvGrpSpPr>
        <p:grpSpPr>
          <a:xfrm rot="0">
            <a:off x="3050586" y="4869996"/>
            <a:ext cx="13186450" cy="1383012"/>
            <a:chOff x="0" y="0"/>
            <a:chExt cx="3472975" cy="364250"/>
          </a:xfrm>
        </p:grpSpPr>
        <p:sp>
          <p:nvSpPr>
            <p:cNvPr name="Freeform 19" id="19"/>
            <p:cNvSpPr/>
            <p:nvPr/>
          </p:nvSpPr>
          <p:spPr>
            <a:xfrm flipH="false" flipV="false" rot="0">
              <a:off x="0" y="0"/>
              <a:ext cx="3472974" cy="364250"/>
            </a:xfrm>
            <a:custGeom>
              <a:avLst/>
              <a:gdLst/>
              <a:ahLst/>
              <a:cxnLst/>
              <a:rect r="r" b="b" t="t" l="l"/>
              <a:pathLst>
                <a:path h="364250" w="3472974">
                  <a:moveTo>
                    <a:pt x="12329" y="0"/>
                  </a:moveTo>
                  <a:lnTo>
                    <a:pt x="3460645" y="0"/>
                  </a:lnTo>
                  <a:cubicBezTo>
                    <a:pt x="3467454" y="0"/>
                    <a:pt x="3472974" y="5520"/>
                    <a:pt x="3472974" y="12329"/>
                  </a:cubicBezTo>
                  <a:lnTo>
                    <a:pt x="3472974" y="351921"/>
                  </a:lnTo>
                  <a:cubicBezTo>
                    <a:pt x="3472974" y="358730"/>
                    <a:pt x="3467454" y="364250"/>
                    <a:pt x="3460645" y="364250"/>
                  </a:cubicBezTo>
                  <a:lnTo>
                    <a:pt x="12329" y="364250"/>
                  </a:lnTo>
                  <a:cubicBezTo>
                    <a:pt x="9059" y="364250"/>
                    <a:pt x="5923" y="362951"/>
                    <a:pt x="3611" y="360639"/>
                  </a:cubicBezTo>
                  <a:cubicBezTo>
                    <a:pt x="1299" y="358327"/>
                    <a:pt x="0" y="355191"/>
                    <a:pt x="0" y="351921"/>
                  </a:cubicBezTo>
                  <a:lnTo>
                    <a:pt x="0" y="12329"/>
                  </a:lnTo>
                  <a:cubicBezTo>
                    <a:pt x="0" y="9059"/>
                    <a:pt x="1299" y="5923"/>
                    <a:pt x="3611" y="3611"/>
                  </a:cubicBezTo>
                  <a:cubicBezTo>
                    <a:pt x="5923" y="1299"/>
                    <a:pt x="9059" y="0"/>
                    <a:pt x="12329" y="0"/>
                  </a:cubicBezTo>
                  <a:close/>
                </a:path>
              </a:pathLst>
            </a:custGeom>
            <a:solidFill>
              <a:srgbClr val="022D66"/>
            </a:solidFill>
          </p:spPr>
        </p:sp>
        <p:sp>
          <p:nvSpPr>
            <p:cNvPr name="TextBox 20" id="20"/>
            <p:cNvSpPr txBox="true"/>
            <p:nvPr/>
          </p:nvSpPr>
          <p:spPr>
            <a:xfrm>
              <a:off x="0" y="-57150"/>
              <a:ext cx="3472975" cy="421400"/>
            </a:xfrm>
            <a:prstGeom prst="rect">
              <a:avLst/>
            </a:prstGeom>
          </p:spPr>
          <p:txBody>
            <a:bodyPr anchor="ctr" rtlCol="false" tIns="50800" lIns="50800" bIns="50800" rIns="50800"/>
            <a:lstStyle/>
            <a:p>
              <a:pPr algn="ctr">
                <a:lnSpc>
                  <a:spcPts val="3079"/>
                </a:lnSpc>
              </a:pPr>
              <a:r>
                <a:rPr lang="en-US" sz="2199">
                  <a:solidFill>
                    <a:srgbClr val="FFFFFF"/>
                  </a:solidFill>
                  <a:latin typeface="Poppins"/>
                  <a:ea typeface="Poppins"/>
                  <a:cs typeface="Poppins"/>
                  <a:sym typeface="Poppins"/>
                </a:rPr>
                <a:t>   Investigate external factors or policy changes that may have caused the drop and apply     interventions like special offers or improved communication.</a:t>
              </a:r>
            </a:p>
          </p:txBody>
        </p:sp>
      </p:grpSp>
      <p:grpSp>
        <p:nvGrpSpPr>
          <p:cNvPr name="Group 21" id="21"/>
          <p:cNvGrpSpPr/>
          <p:nvPr/>
        </p:nvGrpSpPr>
        <p:grpSpPr>
          <a:xfrm rot="0">
            <a:off x="3050586" y="6503697"/>
            <a:ext cx="13186450" cy="1136444"/>
            <a:chOff x="0" y="0"/>
            <a:chExt cx="3472975" cy="299310"/>
          </a:xfrm>
        </p:grpSpPr>
        <p:sp>
          <p:nvSpPr>
            <p:cNvPr name="Freeform 22" id="22"/>
            <p:cNvSpPr/>
            <p:nvPr/>
          </p:nvSpPr>
          <p:spPr>
            <a:xfrm flipH="false" flipV="false" rot="0">
              <a:off x="0" y="0"/>
              <a:ext cx="3472974" cy="299310"/>
            </a:xfrm>
            <a:custGeom>
              <a:avLst/>
              <a:gdLst/>
              <a:ahLst/>
              <a:cxnLst/>
              <a:rect r="r" b="b" t="t" l="l"/>
              <a:pathLst>
                <a:path h="299310" w="3472974">
                  <a:moveTo>
                    <a:pt x="12329" y="0"/>
                  </a:moveTo>
                  <a:lnTo>
                    <a:pt x="3460645" y="0"/>
                  </a:lnTo>
                  <a:cubicBezTo>
                    <a:pt x="3467454" y="0"/>
                    <a:pt x="3472974" y="5520"/>
                    <a:pt x="3472974" y="12329"/>
                  </a:cubicBezTo>
                  <a:lnTo>
                    <a:pt x="3472974" y="286981"/>
                  </a:lnTo>
                  <a:cubicBezTo>
                    <a:pt x="3472974" y="290251"/>
                    <a:pt x="3471675" y="293387"/>
                    <a:pt x="3469363" y="295699"/>
                  </a:cubicBezTo>
                  <a:cubicBezTo>
                    <a:pt x="3467051" y="298011"/>
                    <a:pt x="3463915" y="299310"/>
                    <a:pt x="3460645" y="299310"/>
                  </a:cubicBezTo>
                  <a:lnTo>
                    <a:pt x="12329" y="299310"/>
                  </a:lnTo>
                  <a:cubicBezTo>
                    <a:pt x="5520" y="299310"/>
                    <a:pt x="0" y="293790"/>
                    <a:pt x="0" y="286981"/>
                  </a:cubicBezTo>
                  <a:lnTo>
                    <a:pt x="0" y="12329"/>
                  </a:lnTo>
                  <a:cubicBezTo>
                    <a:pt x="0" y="9059"/>
                    <a:pt x="1299" y="5923"/>
                    <a:pt x="3611" y="3611"/>
                  </a:cubicBezTo>
                  <a:cubicBezTo>
                    <a:pt x="5923" y="1299"/>
                    <a:pt x="9059" y="0"/>
                    <a:pt x="12329" y="0"/>
                  </a:cubicBezTo>
                  <a:close/>
                </a:path>
              </a:pathLst>
            </a:custGeom>
            <a:solidFill>
              <a:srgbClr val="022D66"/>
            </a:solidFill>
          </p:spPr>
        </p:sp>
        <p:sp>
          <p:nvSpPr>
            <p:cNvPr name="TextBox 23" id="23"/>
            <p:cNvSpPr txBox="true"/>
            <p:nvPr/>
          </p:nvSpPr>
          <p:spPr>
            <a:xfrm>
              <a:off x="0" y="-57150"/>
              <a:ext cx="3472975" cy="356460"/>
            </a:xfrm>
            <a:prstGeom prst="rect">
              <a:avLst/>
            </a:prstGeom>
          </p:spPr>
          <p:txBody>
            <a:bodyPr anchor="ctr" rtlCol="false" tIns="50800" lIns="50800" bIns="50800" rIns="50800"/>
            <a:lstStyle/>
            <a:p>
              <a:pPr algn="ctr">
                <a:lnSpc>
                  <a:spcPts val="3079"/>
                </a:lnSpc>
              </a:pPr>
              <a:r>
                <a:rPr lang="en-US" sz="2199">
                  <a:solidFill>
                    <a:srgbClr val="FFFFFF"/>
                  </a:solidFill>
                  <a:latin typeface="Poppins"/>
                  <a:ea typeface="Poppins"/>
                  <a:cs typeface="Poppins"/>
                  <a:sym typeface="Poppins"/>
                </a:rPr>
                <a:t>   Strengthen successful strategies from month 3 of 2020 with incentives or promotions.</a:t>
              </a:r>
            </a:p>
          </p:txBody>
        </p:sp>
      </p:grpSp>
      <p:grpSp>
        <p:nvGrpSpPr>
          <p:cNvPr name="Group 24" id="24"/>
          <p:cNvGrpSpPr/>
          <p:nvPr/>
        </p:nvGrpSpPr>
        <p:grpSpPr>
          <a:xfrm rot="0">
            <a:off x="3050586" y="7919405"/>
            <a:ext cx="13186450" cy="1166191"/>
            <a:chOff x="0" y="0"/>
            <a:chExt cx="3472975" cy="307145"/>
          </a:xfrm>
        </p:grpSpPr>
        <p:sp>
          <p:nvSpPr>
            <p:cNvPr name="Freeform 25" id="25"/>
            <p:cNvSpPr/>
            <p:nvPr/>
          </p:nvSpPr>
          <p:spPr>
            <a:xfrm flipH="false" flipV="false" rot="0">
              <a:off x="0" y="0"/>
              <a:ext cx="3472974" cy="307145"/>
            </a:xfrm>
            <a:custGeom>
              <a:avLst/>
              <a:gdLst/>
              <a:ahLst/>
              <a:cxnLst/>
              <a:rect r="r" b="b" t="t" l="l"/>
              <a:pathLst>
                <a:path h="307145" w="3472974">
                  <a:moveTo>
                    <a:pt x="12329" y="0"/>
                  </a:moveTo>
                  <a:lnTo>
                    <a:pt x="3460645" y="0"/>
                  </a:lnTo>
                  <a:cubicBezTo>
                    <a:pt x="3467454" y="0"/>
                    <a:pt x="3472974" y="5520"/>
                    <a:pt x="3472974" y="12329"/>
                  </a:cubicBezTo>
                  <a:lnTo>
                    <a:pt x="3472974" y="294816"/>
                  </a:lnTo>
                  <a:cubicBezTo>
                    <a:pt x="3472974" y="298086"/>
                    <a:pt x="3471675" y="301222"/>
                    <a:pt x="3469363" y="303534"/>
                  </a:cubicBezTo>
                  <a:cubicBezTo>
                    <a:pt x="3467051" y="305846"/>
                    <a:pt x="3463915" y="307145"/>
                    <a:pt x="3460645" y="307145"/>
                  </a:cubicBezTo>
                  <a:lnTo>
                    <a:pt x="12329" y="307145"/>
                  </a:lnTo>
                  <a:cubicBezTo>
                    <a:pt x="5520" y="307145"/>
                    <a:pt x="0" y="301625"/>
                    <a:pt x="0" y="294816"/>
                  </a:cubicBezTo>
                  <a:lnTo>
                    <a:pt x="0" y="12329"/>
                  </a:lnTo>
                  <a:cubicBezTo>
                    <a:pt x="0" y="9059"/>
                    <a:pt x="1299" y="5923"/>
                    <a:pt x="3611" y="3611"/>
                  </a:cubicBezTo>
                  <a:cubicBezTo>
                    <a:pt x="5923" y="1299"/>
                    <a:pt x="9059" y="0"/>
                    <a:pt x="12329" y="0"/>
                  </a:cubicBezTo>
                  <a:close/>
                </a:path>
              </a:pathLst>
            </a:custGeom>
            <a:solidFill>
              <a:srgbClr val="022D66"/>
            </a:solidFill>
          </p:spPr>
        </p:sp>
        <p:sp>
          <p:nvSpPr>
            <p:cNvPr name="TextBox 26" id="26"/>
            <p:cNvSpPr txBox="true"/>
            <p:nvPr/>
          </p:nvSpPr>
          <p:spPr>
            <a:xfrm>
              <a:off x="0" y="-57150"/>
              <a:ext cx="3472975" cy="364295"/>
            </a:xfrm>
            <a:prstGeom prst="rect">
              <a:avLst/>
            </a:prstGeom>
          </p:spPr>
          <p:txBody>
            <a:bodyPr anchor="ctr" rtlCol="false" tIns="50800" lIns="50800" bIns="50800" rIns="50800"/>
            <a:lstStyle/>
            <a:p>
              <a:pPr algn="ctr">
                <a:lnSpc>
                  <a:spcPts val="3079"/>
                </a:lnSpc>
              </a:pPr>
              <a:r>
                <a:rPr lang="en-US" sz="2199">
                  <a:solidFill>
                    <a:srgbClr val="FFFFFF"/>
                  </a:solidFill>
                  <a:latin typeface="Poppins"/>
                  <a:ea typeface="Poppins"/>
                  <a:cs typeface="Poppins"/>
                  <a:sym typeface="Poppins"/>
                </a:rPr>
                <a:t>  Continuously monitor and adjust strategies based on the latest data to improve customer       retention.</a:t>
              </a:r>
            </a:p>
          </p:txBody>
        </p:sp>
      </p:grpSp>
      <p:grpSp>
        <p:nvGrpSpPr>
          <p:cNvPr name="Group 27" id="27"/>
          <p:cNvGrpSpPr/>
          <p:nvPr/>
        </p:nvGrpSpPr>
        <p:grpSpPr>
          <a:xfrm rot="0">
            <a:off x="1681493" y="3253591"/>
            <a:ext cx="1218889" cy="1381991"/>
            <a:chOff x="0" y="0"/>
            <a:chExt cx="321024" cy="363981"/>
          </a:xfrm>
        </p:grpSpPr>
        <p:sp>
          <p:nvSpPr>
            <p:cNvPr name="Freeform 28" id="28"/>
            <p:cNvSpPr/>
            <p:nvPr/>
          </p:nvSpPr>
          <p:spPr>
            <a:xfrm flipH="false" flipV="false" rot="0">
              <a:off x="0" y="0"/>
              <a:ext cx="321024" cy="363981"/>
            </a:xfrm>
            <a:custGeom>
              <a:avLst/>
              <a:gdLst/>
              <a:ahLst/>
              <a:cxnLst/>
              <a:rect r="r" b="b" t="t" l="l"/>
              <a:pathLst>
                <a:path h="363981" w="321024">
                  <a:moveTo>
                    <a:pt x="133384" y="0"/>
                  </a:moveTo>
                  <a:lnTo>
                    <a:pt x="187640" y="0"/>
                  </a:lnTo>
                  <a:cubicBezTo>
                    <a:pt x="261306" y="0"/>
                    <a:pt x="321024" y="59718"/>
                    <a:pt x="321024" y="133384"/>
                  </a:cubicBezTo>
                  <a:lnTo>
                    <a:pt x="321024" y="230597"/>
                  </a:lnTo>
                  <a:cubicBezTo>
                    <a:pt x="321024" y="265973"/>
                    <a:pt x="306971" y="299900"/>
                    <a:pt x="281957" y="324914"/>
                  </a:cubicBezTo>
                  <a:cubicBezTo>
                    <a:pt x="256943" y="349928"/>
                    <a:pt x="223016" y="363981"/>
                    <a:pt x="187640" y="363981"/>
                  </a:cubicBezTo>
                  <a:lnTo>
                    <a:pt x="133384" y="363981"/>
                  </a:lnTo>
                  <a:cubicBezTo>
                    <a:pt x="59718" y="363981"/>
                    <a:pt x="0" y="304263"/>
                    <a:pt x="0" y="230597"/>
                  </a:cubicBezTo>
                  <a:lnTo>
                    <a:pt x="0" y="133384"/>
                  </a:lnTo>
                  <a:cubicBezTo>
                    <a:pt x="0" y="98008"/>
                    <a:pt x="14053" y="64082"/>
                    <a:pt x="39067" y="39067"/>
                  </a:cubicBezTo>
                  <a:cubicBezTo>
                    <a:pt x="64082" y="14053"/>
                    <a:pt x="98008" y="0"/>
                    <a:pt x="133384" y="0"/>
                  </a:cubicBezTo>
                  <a:close/>
                </a:path>
              </a:pathLst>
            </a:custGeom>
            <a:solidFill>
              <a:srgbClr val="022D66"/>
            </a:solidFill>
          </p:spPr>
        </p:sp>
        <p:sp>
          <p:nvSpPr>
            <p:cNvPr name="TextBox 29" id="29"/>
            <p:cNvSpPr txBox="true"/>
            <p:nvPr/>
          </p:nvSpPr>
          <p:spPr>
            <a:xfrm>
              <a:off x="0" y="-104775"/>
              <a:ext cx="321024" cy="468756"/>
            </a:xfrm>
            <a:prstGeom prst="rect">
              <a:avLst/>
            </a:prstGeom>
          </p:spPr>
          <p:txBody>
            <a:bodyPr anchor="ctr" rtlCol="false" tIns="50800" lIns="50800" bIns="50800" rIns="50800"/>
            <a:lstStyle/>
            <a:p>
              <a:pPr algn="ctr">
                <a:lnSpc>
                  <a:spcPts val="4900"/>
                </a:lnSpc>
              </a:pPr>
              <a:r>
                <a:rPr lang="en-US" sz="3500">
                  <a:solidFill>
                    <a:srgbClr val="FFFFFF"/>
                  </a:solidFill>
                  <a:latin typeface="Poppins"/>
                  <a:ea typeface="Poppins"/>
                  <a:cs typeface="Poppins"/>
                  <a:sym typeface="Poppins"/>
                </a:rPr>
                <a:t>1</a:t>
              </a:r>
            </a:p>
          </p:txBody>
        </p:sp>
      </p:grpSp>
      <p:grpSp>
        <p:nvGrpSpPr>
          <p:cNvPr name="Group 30" id="30"/>
          <p:cNvGrpSpPr/>
          <p:nvPr/>
        </p:nvGrpSpPr>
        <p:grpSpPr>
          <a:xfrm rot="0">
            <a:off x="1681493" y="4869996"/>
            <a:ext cx="1218889" cy="1309503"/>
            <a:chOff x="0" y="0"/>
            <a:chExt cx="321024" cy="344890"/>
          </a:xfrm>
        </p:grpSpPr>
        <p:sp>
          <p:nvSpPr>
            <p:cNvPr name="Freeform 31" id="31"/>
            <p:cNvSpPr/>
            <p:nvPr/>
          </p:nvSpPr>
          <p:spPr>
            <a:xfrm flipH="false" flipV="false" rot="0">
              <a:off x="0" y="0"/>
              <a:ext cx="321024" cy="344890"/>
            </a:xfrm>
            <a:custGeom>
              <a:avLst/>
              <a:gdLst/>
              <a:ahLst/>
              <a:cxnLst/>
              <a:rect r="r" b="b" t="t" l="l"/>
              <a:pathLst>
                <a:path h="344890" w="321024">
                  <a:moveTo>
                    <a:pt x="133384" y="0"/>
                  </a:moveTo>
                  <a:lnTo>
                    <a:pt x="187640" y="0"/>
                  </a:lnTo>
                  <a:cubicBezTo>
                    <a:pt x="261306" y="0"/>
                    <a:pt x="321024" y="59718"/>
                    <a:pt x="321024" y="133384"/>
                  </a:cubicBezTo>
                  <a:lnTo>
                    <a:pt x="321024" y="211506"/>
                  </a:lnTo>
                  <a:cubicBezTo>
                    <a:pt x="321024" y="285172"/>
                    <a:pt x="261306" y="344890"/>
                    <a:pt x="187640" y="344890"/>
                  </a:cubicBezTo>
                  <a:lnTo>
                    <a:pt x="133384" y="344890"/>
                  </a:lnTo>
                  <a:cubicBezTo>
                    <a:pt x="98008" y="344890"/>
                    <a:pt x="64082" y="330837"/>
                    <a:pt x="39067" y="305822"/>
                  </a:cubicBezTo>
                  <a:cubicBezTo>
                    <a:pt x="14053" y="280808"/>
                    <a:pt x="0" y="246881"/>
                    <a:pt x="0" y="211506"/>
                  </a:cubicBezTo>
                  <a:lnTo>
                    <a:pt x="0" y="133384"/>
                  </a:lnTo>
                  <a:cubicBezTo>
                    <a:pt x="0" y="98008"/>
                    <a:pt x="14053" y="64082"/>
                    <a:pt x="39067" y="39067"/>
                  </a:cubicBezTo>
                  <a:cubicBezTo>
                    <a:pt x="64082" y="14053"/>
                    <a:pt x="98008" y="0"/>
                    <a:pt x="133384" y="0"/>
                  </a:cubicBezTo>
                  <a:close/>
                </a:path>
              </a:pathLst>
            </a:custGeom>
            <a:solidFill>
              <a:srgbClr val="022D66"/>
            </a:solidFill>
          </p:spPr>
        </p:sp>
        <p:sp>
          <p:nvSpPr>
            <p:cNvPr name="TextBox 32" id="32"/>
            <p:cNvSpPr txBox="true"/>
            <p:nvPr/>
          </p:nvSpPr>
          <p:spPr>
            <a:xfrm>
              <a:off x="0" y="-104775"/>
              <a:ext cx="321024" cy="449665"/>
            </a:xfrm>
            <a:prstGeom prst="rect">
              <a:avLst/>
            </a:prstGeom>
          </p:spPr>
          <p:txBody>
            <a:bodyPr anchor="ctr" rtlCol="false" tIns="50800" lIns="50800" bIns="50800" rIns="50800"/>
            <a:lstStyle/>
            <a:p>
              <a:pPr algn="ctr">
                <a:lnSpc>
                  <a:spcPts val="4900"/>
                </a:lnSpc>
              </a:pPr>
              <a:r>
                <a:rPr lang="en-US" sz="3500">
                  <a:solidFill>
                    <a:srgbClr val="FFFFFF"/>
                  </a:solidFill>
                  <a:latin typeface="Poppins"/>
                  <a:ea typeface="Poppins"/>
                  <a:cs typeface="Poppins"/>
                  <a:sym typeface="Poppins"/>
                </a:rPr>
                <a:t>2</a:t>
              </a:r>
            </a:p>
          </p:txBody>
        </p:sp>
      </p:grpSp>
      <p:grpSp>
        <p:nvGrpSpPr>
          <p:cNvPr name="Group 33" id="33"/>
          <p:cNvGrpSpPr/>
          <p:nvPr/>
        </p:nvGrpSpPr>
        <p:grpSpPr>
          <a:xfrm rot="0">
            <a:off x="1681493" y="6503697"/>
            <a:ext cx="1218889" cy="1136444"/>
            <a:chOff x="0" y="0"/>
            <a:chExt cx="321024" cy="299310"/>
          </a:xfrm>
        </p:grpSpPr>
        <p:sp>
          <p:nvSpPr>
            <p:cNvPr name="Freeform 34" id="34"/>
            <p:cNvSpPr/>
            <p:nvPr/>
          </p:nvSpPr>
          <p:spPr>
            <a:xfrm flipH="false" flipV="false" rot="0">
              <a:off x="0" y="0"/>
              <a:ext cx="321024" cy="299310"/>
            </a:xfrm>
            <a:custGeom>
              <a:avLst/>
              <a:gdLst/>
              <a:ahLst/>
              <a:cxnLst/>
              <a:rect r="r" b="b" t="t" l="l"/>
              <a:pathLst>
                <a:path h="299310" w="321024">
                  <a:moveTo>
                    <a:pt x="133384" y="0"/>
                  </a:moveTo>
                  <a:lnTo>
                    <a:pt x="187640" y="0"/>
                  </a:lnTo>
                  <a:cubicBezTo>
                    <a:pt x="261306" y="0"/>
                    <a:pt x="321024" y="59718"/>
                    <a:pt x="321024" y="133384"/>
                  </a:cubicBezTo>
                  <a:lnTo>
                    <a:pt x="321024" y="165926"/>
                  </a:lnTo>
                  <a:cubicBezTo>
                    <a:pt x="321024" y="201302"/>
                    <a:pt x="306971" y="235229"/>
                    <a:pt x="281957" y="260243"/>
                  </a:cubicBezTo>
                  <a:cubicBezTo>
                    <a:pt x="256943" y="285257"/>
                    <a:pt x="223016" y="299310"/>
                    <a:pt x="187640" y="299310"/>
                  </a:cubicBezTo>
                  <a:lnTo>
                    <a:pt x="133384" y="299310"/>
                  </a:lnTo>
                  <a:cubicBezTo>
                    <a:pt x="59718" y="299310"/>
                    <a:pt x="0" y="239592"/>
                    <a:pt x="0" y="165926"/>
                  </a:cubicBezTo>
                  <a:lnTo>
                    <a:pt x="0" y="133384"/>
                  </a:lnTo>
                  <a:cubicBezTo>
                    <a:pt x="0" y="98008"/>
                    <a:pt x="14053" y="64082"/>
                    <a:pt x="39067" y="39067"/>
                  </a:cubicBezTo>
                  <a:cubicBezTo>
                    <a:pt x="64082" y="14053"/>
                    <a:pt x="98008" y="0"/>
                    <a:pt x="133384" y="0"/>
                  </a:cubicBezTo>
                  <a:close/>
                </a:path>
              </a:pathLst>
            </a:custGeom>
            <a:solidFill>
              <a:srgbClr val="022D66"/>
            </a:solidFill>
          </p:spPr>
        </p:sp>
        <p:sp>
          <p:nvSpPr>
            <p:cNvPr name="TextBox 35" id="35"/>
            <p:cNvSpPr txBox="true"/>
            <p:nvPr/>
          </p:nvSpPr>
          <p:spPr>
            <a:xfrm>
              <a:off x="0" y="-104775"/>
              <a:ext cx="321024" cy="404085"/>
            </a:xfrm>
            <a:prstGeom prst="rect">
              <a:avLst/>
            </a:prstGeom>
          </p:spPr>
          <p:txBody>
            <a:bodyPr anchor="ctr" rtlCol="false" tIns="50800" lIns="50800" bIns="50800" rIns="50800"/>
            <a:lstStyle/>
            <a:p>
              <a:pPr algn="ctr">
                <a:lnSpc>
                  <a:spcPts val="4900"/>
                </a:lnSpc>
              </a:pPr>
              <a:r>
                <a:rPr lang="en-US" sz="3500">
                  <a:solidFill>
                    <a:srgbClr val="FFFFFF"/>
                  </a:solidFill>
                  <a:latin typeface="Poppins"/>
                  <a:ea typeface="Poppins"/>
                  <a:cs typeface="Poppins"/>
                  <a:sym typeface="Poppins"/>
                </a:rPr>
                <a:t>3</a:t>
              </a:r>
            </a:p>
          </p:txBody>
        </p:sp>
      </p:grpSp>
      <p:grpSp>
        <p:nvGrpSpPr>
          <p:cNvPr name="Group 36" id="36"/>
          <p:cNvGrpSpPr/>
          <p:nvPr/>
        </p:nvGrpSpPr>
        <p:grpSpPr>
          <a:xfrm rot="0">
            <a:off x="1681493" y="7919405"/>
            <a:ext cx="1218889" cy="1166191"/>
            <a:chOff x="0" y="0"/>
            <a:chExt cx="321024" cy="307145"/>
          </a:xfrm>
        </p:grpSpPr>
        <p:sp>
          <p:nvSpPr>
            <p:cNvPr name="Freeform 37" id="37"/>
            <p:cNvSpPr/>
            <p:nvPr/>
          </p:nvSpPr>
          <p:spPr>
            <a:xfrm flipH="false" flipV="false" rot="0">
              <a:off x="0" y="0"/>
              <a:ext cx="321024" cy="307145"/>
            </a:xfrm>
            <a:custGeom>
              <a:avLst/>
              <a:gdLst/>
              <a:ahLst/>
              <a:cxnLst/>
              <a:rect r="r" b="b" t="t" l="l"/>
              <a:pathLst>
                <a:path h="307145" w="321024">
                  <a:moveTo>
                    <a:pt x="133384" y="0"/>
                  </a:moveTo>
                  <a:lnTo>
                    <a:pt x="187640" y="0"/>
                  </a:lnTo>
                  <a:cubicBezTo>
                    <a:pt x="261306" y="0"/>
                    <a:pt x="321024" y="59718"/>
                    <a:pt x="321024" y="133384"/>
                  </a:cubicBezTo>
                  <a:lnTo>
                    <a:pt x="321024" y="173761"/>
                  </a:lnTo>
                  <a:cubicBezTo>
                    <a:pt x="321024" y="209137"/>
                    <a:pt x="306971" y="243063"/>
                    <a:pt x="281957" y="268078"/>
                  </a:cubicBezTo>
                  <a:cubicBezTo>
                    <a:pt x="256943" y="293092"/>
                    <a:pt x="223016" y="307145"/>
                    <a:pt x="187640" y="307145"/>
                  </a:cubicBezTo>
                  <a:lnTo>
                    <a:pt x="133384" y="307145"/>
                  </a:lnTo>
                  <a:cubicBezTo>
                    <a:pt x="98008" y="307145"/>
                    <a:pt x="64082" y="293092"/>
                    <a:pt x="39067" y="268078"/>
                  </a:cubicBezTo>
                  <a:cubicBezTo>
                    <a:pt x="14053" y="243063"/>
                    <a:pt x="0" y="209137"/>
                    <a:pt x="0" y="173761"/>
                  </a:cubicBezTo>
                  <a:lnTo>
                    <a:pt x="0" y="133384"/>
                  </a:lnTo>
                  <a:cubicBezTo>
                    <a:pt x="0" y="98008"/>
                    <a:pt x="14053" y="64082"/>
                    <a:pt x="39067" y="39067"/>
                  </a:cubicBezTo>
                  <a:cubicBezTo>
                    <a:pt x="64082" y="14053"/>
                    <a:pt x="98008" y="0"/>
                    <a:pt x="133384" y="0"/>
                  </a:cubicBezTo>
                  <a:close/>
                </a:path>
              </a:pathLst>
            </a:custGeom>
            <a:solidFill>
              <a:srgbClr val="022D66"/>
            </a:solidFill>
          </p:spPr>
        </p:sp>
        <p:sp>
          <p:nvSpPr>
            <p:cNvPr name="TextBox 38" id="38"/>
            <p:cNvSpPr txBox="true"/>
            <p:nvPr/>
          </p:nvSpPr>
          <p:spPr>
            <a:xfrm>
              <a:off x="0" y="-104775"/>
              <a:ext cx="321024" cy="411920"/>
            </a:xfrm>
            <a:prstGeom prst="rect">
              <a:avLst/>
            </a:prstGeom>
          </p:spPr>
          <p:txBody>
            <a:bodyPr anchor="ctr" rtlCol="false" tIns="50800" lIns="50800" bIns="50800" rIns="50800"/>
            <a:lstStyle/>
            <a:p>
              <a:pPr algn="ctr">
                <a:lnSpc>
                  <a:spcPts val="4900"/>
                </a:lnSpc>
              </a:pPr>
              <a:r>
                <a:rPr lang="en-US" sz="3500">
                  <a:solidFill>
                    <a:srgbClr val="FFFFFF"/>
                  </a:solidFill>
                  <a:latin typeface="Poppins"/>
                  <a:ea typeface="Poppins"/>
                  <a:cs typeface="Poppins"/>
                  <a:sym typeface="Poppins"/>
                </a:rPr>
                <a:t>4</a:t>
              </a:r>
            </a:p>
          </p:txBody>
        </p:sp>
      </p:grpSp>
      <p:sp>
        <p:nvSpPr>
          <p:cNvPr name="AutoShape 39" id="39"/>
          <p:cNvSpPr/>
          <p:nvPr/>
        </p:nvSpPr>
        <p:spPr>
          <a:xfrm>
            <a:off x="1837287" y="754063"/>
            <a:ext cx="3553843" cy="9525"/>
          </a:xfrm>
          <a:prstGeom prst="line">
            <a:avLst/>
          </a:prstGeom>
          <a:ln cap="flat" w="19050">
            <a:solidFill>
              <a:srgbClr val="0D0D0D"/>
            </a:solidFill>
            <a:prstDash val="solid"/>
            <a:headEnd type="none" len="sm" w="sm"/>
            <a:tailEnd type="none" len="sm" w="sm"/>
          </a:ln>
        </p:spPr>
      </p:sp>
      <p:sp>
        <p:nvSpPr>
          <p:cNvPr name="TextBox 40" id="40"/>
          <p:cNvSpPr txBox="true"/>
          <p:nvPr/>
        </p:nvSpPr>
        <p:spPr>
          <a:xfrm rot="0">
            <a:off x="543891" y="384175"/>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18</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500984" y="3934754"/>
            <a:ext cx="2619895" cy="26198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4587038" y="3934754"/>
            <a:ext cx="2619895" cy="261989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7762511" y="3934754"/>
            <a:ext cx="2619895" cy="261989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10859879" y="3934754"/>
            <a:ext cx="2619895" cy="261989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1594212" y="4030048"/>
            <a:ext cx="2414715" cy="241471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8994" t="0" r="-15903" b="-87463"/>
              </a:stretch>
            </a:blipFill>
          </p:spPr>
        </p:sp>
      </p:grpSp>
      <p:grpSp>
        <p:nvGrpSpPr>
          <p:cNvPr name="Group 17" id="17"/>
          <p:cNvGrpSpPr/>
          <p:nvPr/>
        </p:nvGrpSpPr>
        <p:grpSpPr>
          <a:xfrm rot="0">
            <a:off x="4680265" y="4030048"/>
            <a:ext cx="2414715" cy="241471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31896" r="0" b="-18197"/>
              </a:stretch>
            </a:blipFill>
          </p:spPr>
        </p:sp>
      </p:grpSp>
      <p:grpSp>
        <p:nvGrpSpPr>
          <p:cNvPr name="Group 19" id="19"/>
          <p:cNvGrpSpPr/>
          <p:nvPr/>
        </p:nvGrpSpPr>
        <p:grpSpPr>
          <a:xfrm rot="0">
            <a:off x="7855738" y="4030048"/>
            <a:ext cx="2414715" cy="241471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6907" r="0" b="-16907"/>
              </a:stretch>
            </a:blipFill>
          </p:spPr>
        </p:sp>
      </p:grpSp>
      <p:grpSp>
        <p:nvGrpSpPr>
          <p:cNvPr name="Group 21" id="21"/>
          <p:cNvGrpSpPr/>
          <p:nvPr/>
        </p:nvGrpSpPr>
        <p:grpSpPr>
          <a:xfrm rot="0">
            <a:off x="10953107" y="4030048"/>
            <a:ext cx="2414715" cy="241471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876" t="-8994" r="-20909" b="-19981"/>
              </a:stretch>
            </a:blipFill>
          </p:spPr>
        </p:sp>
      </p:grpSp>
      <p:sp>
        <p:nvSpPr>
          <p:cNvPr name="AutoShape 23" id="23"/>
          <p:cNvSpPr/>
          <p:nvPr/>
        </p:nvSpPr>
        <p:spPr>
          <a:xfrm flipV="true">
            <a:off x="1028700" y="9219406"/>
            <a:ext cx="15262940" cy="0"/>
          </a:xfrm>
          <a:prstGeom prst="line">
            <a:avLst/>
          </a:prstGeom>
          <a:ln cap="flat" w="19050">
            <a:solidFill>
              <a:srgbClr val="FFFFFF"/>
            </a:solidFill>
            <a:prstDash val="solid"/>
            <a:headEnd type="none" len="sm" w="sm"/>
            <a:tailEnd type="none" len="sm" w="sm"/>
          </a:ln>
        </p:spPr>
      </p:sp>
      <p:grpSp>
        <p:nvGrpSpPr>
          <p:cNvPr name="Group 24" id="24"/>
          <p:cNvGrpSpPr/>
          <p:nvPr/>
        </p:nvGrpSpPr>
        <p:grpSpPr>
          <a:xfrm rot="0">
            <a:off x="14016846" y="3934754"/>
            <a:ext cx="2619895" cy="261989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27" id="27"/>
          <p:cNvGrpSpPr/>
          <p:nvPr/>
        </p:nvGrpSpPr>
        <p:grpSpPr>
          <a:xfrm rot="0">
            <a:off x="14110074" y="4030048"/>
            <a:ext cx="2414715" cy="241471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49233" r="0" b="-28544"/>
              </a:stretch>
            </a:blipFill>
          </p:spPr>
        </p:sp>
      </p:grpSp>
      <p:sp>
        <p:nvSpPr>
          <p:cNvPr name="Freeform 29" id="29"/>
          <p:cNvSpPr/>
          <p:nvPr/>
        </p:nvSpPr>
        <p:spPr>
          <a:xfrm flipH="false" flipV="false" rot="0">
            <a:off x="4599915" y="3933896"/>
            <a:ext cx="2607018" cy="2607018"/>
          </a:xfrm>
          <a:custGeom>
            <a:avLst/>
            <a:gdLst/>
            <a:ahLst/>
            <a:cxnLst/>
            <a:rect r="r" b="b" t="t" l="l"/>
            <a:pathLst>
              <a:path h="2607018" w="2607018">
                <a:moveTo>
                  <a:pt x="0" y="0"/>
                </a:moveTo>
                <a:lnTo>
                  <a:pt x="2607018" y="0"/>
                </a:lnTo>
                <a:lnTo>
                  <a:pt x="2607018" y="2607019"/>
                </a:lnTo>
                <a:lnTo>
                  <a:pt x="0" y="2607019"/>
                </a:lnTo>
                <a:lnTo>
                  <a:pt x="0" y="0"/>
                </a:lnTo>
                <a:close/>
              </a:path>
            </a:pathLst>
          </a:custGeom>
          <a:blipFill>
            <a:blip r:embed="rId8"/>
            <a:stretch>
              <a:fillRect l="0" t="0" r="0" b="0"/>
            </a:stretch>
          </a:blipFill>
        </p:spPr>
      </p:sp>
      <p:sp>
        <p:nvSpPr>
          <p:cNvPr name="Freeform 30" id="30"/>
          <p:cNvSpPr/>
          <p:nvPr/>
        </p:nvSpPr>
        <p:spPr>
          <a:xfrm flipH="false" flipV="false" rot="0">
            <a:off x="1498061" y="3933896"/>
            <a:ext cx="2607018" cy="2607018"/>
          </a:xfrm>
          <a:custGeom>
            <a:avLst/>
            <a:gdLst/>
            <a:ahLst/>
            <a:cxnLst/>
            <a:rect r="r" b="b" t="t" l="l"/>
            <a:pathLst>
              <a:path h="2607018" w="2607018">
                <a:moveTo>
                  <a:pt x="0" y="0"/>
                </a:moveTo>
                <a:lnTo>
                  <a:pt x="2607018" y="0"/>
                </a:lnTo>
                <a:lnTo>
                  <a:pt x="2607018" y="2607019"/>
                </a:lnTo>
                <a:lnTo>
                  <a:pt x="0" y="2607019"/>
                </a:lnTo>
                <a:lnTo>
                  <a:pt x="0" y="0"/>
                </a:lnTo>
                <a:close/>
              </a:path>
            </a:pathLst>
          </a:custGeom>
          <a:blipFill>
            <a:blip r:embed="rId8"/>
            <a:stretch>
              <a:fillRect l="0" t="0" r="0" b="0"/>
            </a:stretch>
          </a:blipFill>
        </p:spPr>
      </p:sp>
      <p:sp>
        <p:nvSpPr>
          <p:cNvPr name="Freeform 31" id="31"/>
          <p:cNvSpPr/>
          <p:nvPr/>
        </p:nvSpPr>
        <p:spPr>
          <a:xfrm flipH="false" flipV="false" rot="0">
            <a:off x="10868181" y="3941193"/>
            <a:ext cx="2607018" cy="2607018"/>
          </a:xfrm>
          <a:custGeom>
            <a:avLst/>
            <a:gdLst/>
            <a:ahLst/>
            <a:cxnLst/>
            <a:rect r="r" b="b" t="t" l="l"/>
            <a:pathLst>
              <a:path h="2607018" w="2607018">
                <a:moveTo>
                  <a:pt x="0" y="0"/>
                </a:moveTo>
                <a:lnTo>
                  <a:pt x="2607018" y="0"/>
                </a:lnTo>
                <a:lnTo>
                  <a:pt x="2607018" y="2607018"/>
                </a:lnTo>
                <a:lnTo>
                  <a:pt x="0" y="2607018"/>
                </a:lnTo>
                <a:lnTo>
                  <a:pt x="0" y="0"/>
                </a:lnTo>
                <a:close/>
              </a:path>
            </a:pathLst>
          </a:custGeom>
          <a:blipFill>
            <a:blip r:embed="rId8"/>
            <a:stretch>
              <a:fillRect l="0" t="0" r="0" b="0"/>
            </a:stretch>
          </a:blipFill>
        </p:spPr>
      </p:sp>
      <p:sp>
        <p:nvSpPr>
          <p:cNvPr name="Freeform 32" id="32"/>
          <p:cNvSpPr/>
          <p:nvPr/>
        </p:nvSpPr>
        <p:spPr>
          <a:xfrm flipH="false" flipV="false" rot="0">
            <a:off x="7759587" y="3941193"/>
            <a:ext cx="2607018" cy="2607018"/>
          </a:xfrm>
          <a:custGeom>
            <a:avLst/>
            <a:gdLst/>
            <a:ahLst/>
            <a:cxnLst/>
            <a:rect r="r" b="b" t="t" l="l"/>
            <a:pathLst>
              <a:path h="2607018" w="2607018">
                <a:moveTo>
                  <a:pt x="0" y="0"/>
                </a:moveTo>
                <a:lnTo>
                  <a:pt x="2607018" y="0"/>
                </a:lnTo>
                <a:lnTo>
                  <a:pt x="2607018" y="2607018"/>
                </a:lnTo>
                <a:lnTo>
                  <a:pt x="0" y="2607018"/>
                </a:lnTo>
                <a:lnTo>
                  <a:pt x="0" y="0"/>
                </a:lnTo>
                <a:close/>
              </a:path>
            </a:pathLst>
          </a:custGeom>
          <a:blipFill>
            <a:blip r:embed="rId8"/>
            <a:stretch>
              <a:fillRect l="0" t="0" r="0" b="0"/>
            </a:stretch>
          </a:blipFill>
        </p:spPr>
      </p:sp>
      <p:sp>
        <p:nvSpPr>
          <p:cNvPr name="Freeform 33" id="33"/>
          <p:cNvSpPr/>
          <p:nvPr/>
        </p:nvSpPr>
        <p:spPr>
          <a:xfrm flipH="false" flipV="false" rot="0">
            <a:off x="14023285" y="3941193"/>
            <a:ext cx="2607018" cy="2607018"/>
          </a:xfrm>
          <a:custGeom>
            <a:avLst/>
            <a:gdLst/>
            <a:ahLst/>
            <a:cxnLst/>
            <a:rect r="r" b="b" t="t" l="l"/>
            <a:pathLst>
              <a:path h="2607018" w="2607018">
                <a:moveTo>
                  <a:pt x="0" y="0"/>
                </a:moveTo>
                <a:lnTo>
                  <a:pt x="2607018" y="0"/>
                </a:lnTo>
                <a:lnTo>
                  <a:pt x="2607018" y="2607018"/>
                </a:lnTo>
                <a:lnTo>
                  <a:pt x="0" y="2607018"/>
                </a:lnTo>
                <a:lnTo>
                  <a:pt x="0" y="0"/>
                </a:lnTo>
                <a:close/>
              </a:path>
            </a:pathLst>
          </a:custGeom>
          <a:blipFill>
            <a:blip r:embed="rId8"/>
            <a:stretch>
              <a:fillRect l="0" t="0" r="0" b="0"/>
            </a:stretch>
          </a:blipFill>
        </p:spPr>
      </p:sp>
      <p:sp>
        <p:nvSpPr>
          <p:cNvPr name="TextBox 34" id="34"/>
          <p:cNvSpPr txBox="true"/>
          <p:nvPr/>
        </p:nvSpPr>
        <p:spPr>
          <a:xfrm rot="0">
            <a:off x="2946618" y="1443277"/>
            <a:ext cx="12394764" cy="1270000"/>
          </a:xfrm>
          <a:prstGeom prst="rect">
            <a:avLst/>
          </a:prstGeom>
        </p:spPr>
        <p:txBody>
          <a:bodyPr anchor="t" rtlCol="false" tIns="0" lIns="0" bIns="0" rIns="0">
            <a:spAutoFit/>
          </a:bodyPr>
          <a:lstStyle/>
          <a:p>
            <a:pPr algn="ctr">
              <a:lnSpc>
                <a:spcPts val="9799"/>
              </a:lnSpc>
            </a:pPr>
            <a:r>
              <a:rPr lang="en-US" sz="6999">
                <a:solidFill>
                  <a:srgbClr val="FFFFFF"/>
                </a:solidFill>
                <a:latin typeface="Horizon"/>
                <a:ea typeface="Horizon"/>
                <a:cs typeface="Horizon"/>
                <a:sym typeface="Horizon"/>
              </a:rPr>
              <a:t>team</a:t>
            </a:r>
          </a:p>
        </p:txBody>
      </p:sp>
      <p:sp>
        <p:nvSpPr>
          <p:cNvPr name="TextBox 35" id="35"/>
          <p:cNvSpPr txBox="true"/>
          <p:nvPr/>
        </p:nvSpPr>
        <p:spPr>
          <a:xfrm rot="0">
            <a:off x="6248900" y="1119427"/>
            <a:ext cx="5790200" cy="533400"/>
          </a:xfrm>
          <a:prstGeom prst="rect">
            <a:avLst/>
          </a:prstGeom>
        </p:spPr>
        <p:txBody>
          <a:bodyPr anchor="t" rtlCol="false" tIns="0" lIns="0" bIns="0" rIns="0">
            <a:spAutoFit/>
          </a:bodyPr>
          <a:lstStyle/>
          <a:p>
            <a:pPr algn="ctr">
              <a:lnSpc>
                <a:spcPts val="4200"/>
              </a:lnSpc>
            </a:pPr>
            <a:r>
              <a:rPr lang="en-US" sz="3000" spc="543">
                <a:solidFill>
                  <a:srgbClr val="FFFFFF"/>
                </a:solidFill>
                <a:latin typeface="Cy Grotesk Grand"/>
                <a:ea typeface="Cy Grotesk Grand"/>
                <a:cs typeface="Cy Grotesk Grand"/>
                <a:sym typeface="Cy Grotesk Grand"/>
              </a:rPr>
              <a:t>MEET OUR</a:t>
            </a:r>
          </a:p>
        </p:txBody>
      </p:sp>
      <p:sp>
        <p:nvSpPr>
          <p:cNvPr name="TextBox 36" id="36"/>
          <p:cNvSpPr txBox="true"/>
          <p:nvPr/>
        </p:nvSpPr>
        <p:spPr>
          <a:xfrm rot="0">
            <a:off x="1363235" y="6847771"/>
            <a:ext cx="2895393" cy="358983"/>
          </a:xfrm>
          <a:prstGeom prst="rect">
            <a:avLst/>
          </a:prstGeom>
        </p:spPr>
        <p:txBody>
          <a:bodyPr anchor="t" rtlCol="false" tIns="0" lIns="0" bIns="0" rIns="0">
            <a:spAutoFit/>
          </a:bodyPr>
          <a:lstStyle/>
          <a:p>
            <a:pPr algn="ctr">
              <a:lnSpc>
                <a:spcPts val="2788"/>
              </a:lnSpc>
            </a:pPr>
            <a:r>
              <a:rPr lang="en-US" sz="1991" spc="53">
                <a:solidFill>
                  <a:srgbClr val="FFFFFF"/>
                </a:solidFill>
                <a:latin typeface="Poppins"/>
                <a:ea typeface="Poppins"/>
                <a:cs typeface="Poppins"/>
                <a:sym typeface="Poppins"/>
              </a:rPr>
              <a:t>ANGGA SUKMA BD</a:t>
            </a:r>
          </a:p>
        </p:txBody>
      </p:sp>
      <p:sp>
        <p:nvSpPr>
          <p:cNvPr name="TextBox 37" id="37"/>
          <p:cNvSpPr txBox="true"/>
          <p:nvPr/>
        </p:nvSpPr>
        <p:spPr>
          <a:xfrm rot="0">
            <a:off x="4449289" y="6847771"/>
            <a:ext cx="2895393" cy="358983"/>
          </a:xfrm>
          <a:prstGeom prst="rect">
            <a:avLst/>
          </a:prstGeom>
        </p:spPr>
        <p:txBody>
          <a:bodyPr anchor="t" rtlCol="false" tIns="0" lIns="0" bIns="0" rIns="0">
            <a:spAutoFit/>
          </a:bodyPr>
          <a:lstStyle/>
          <a:p>
            <a:pPr algn="ctr">
              <a:lnSpc>
                <a:spcPts val="2788"/>
              </a:lnSpc>
            </a:pPr>
            <a:r>
              <a:rPr lang="en-US" sz="1991" spc="53">
                <a:solidFill>
                  <a:srgbClr val="FFFFFF"/>
                </a:solidFill>
                <a:latin typeface="Poppins"/>
                <a:ea typeface="Poppins"/>
                <a:cs typeface="Poppins"/>
                <a:sym typeface="Poppins"/>
              </a:rPr>
              <a:t>KERIN M</a:t>
            </a:r>
          </a:p>
        </p:txBody>
      </p:sp>
      <p:sp>
        <p:nvSpPr>
          <p:cNvPr name="TextBox 38" id="38"/>
          <p:cNvSpPr txBox="true"/>
          <p:nvPr/>
        </p:nvSpPr>
        <p:spPr>
          <a:xfrm rot="0">
            <a:off x="7615399" y="6847771"/>
            <a:ext cx="2895393" cy="358983"/>
          </a:xfrm>
          <a:prstGeom prst="rect">
            <a:avLst/>
          </a:prstGeom>
        </p:spPr>
        <p:txBody>
          <a:bodyPr anchor="t" rtlCol="false" tIns="0" lIns="0" bIns="0" rIns="0">
            <a:spAutoFit/>
          </a:bodyPr>
          <a:lstStyle/>
          <a:p>
            <a:pPr algn="ctr">
              <a:lnSpc>
                <a:spcPts val="2788"/>
              </a:lnSpc>
            </a:pPr>
            <a:r>
              <a:rPr lang="en-US" sz="1991" spc="53">
                <a:solidFill>
                  <a:srgbClr val="FFFFFF"/>
                </a:solidFill>
                <a:latin typeface="Poppins"/>
                <a:ea typeface="Poppins"/>
                <a:cs typeface="Poppins"/>
                <a:sym typeface="Poppins"/>
              </a:rPr>
              <a:t>YILMAZ TRIGUMARI</a:t>
            </a:r>
          </a:p>
        </p:txBody>
      </p:sp>
      <p:sp>
        <p:nvSpPr>
          <p:cNvPr name="TextBox 39" id="39"/>
          <p:cNvSpPr txBox="true"/>
          <p:nvPr/>
        </p:nvSpPr>
        <p:spPr>
          <a:xfrm rot="0">
            <a:off x="1364792" y="7267669"/>
            <a:ext cx="2873555" cy="711408"/>
          </a:xfrm>
          <a:prstGeom prst="rect">
            <a:avLst/>
          </a:prstGeom>
        </p:spPr>
        <p:txBody>
          <a:bodyPr anchor="t" rtlCol="false" tIns="0" lIns="0" bIns="0" rIns="0">
            <a:spAutoFit/>
          </a:bodyPr>
          <a:lstStyle/>
          <a:p>
            <a:pPr algn="ctr">
              <a:lnSpc>
                <a:spcPts val="2788"/>
              </a:lnSpc>
            </a:pPr>
            <a:r>
              <a:rPr lang="en-US" b="true" sz="1991" spc="53">
                <a:solidFill>
                  <a:srgbClr val="FFFFFF"/>
                </a:solidFill>
                <a:latin typeface="Poppins Bold"/>
                <a:ea typeface="Poppins Bold"/>
                <a:cs typeface="Poppins Bold"/>
                <a:sym typeface="Poppins Bold"/>
              </a:rPr>
              <a:t> Head of Data Analyst</a:t>
            </a:r>
          </a:p>
        </p:txBody>
      </p:sp>
      <p:sp>
        <p:nvSpPr>
          <p:cNvPr name="TextBox 40" id="40"/>
          <p:cNvSpPr txBox="true"/>
          <p:nvPr/>
        </p:nvSpPr>
        <p:spPr>
          <a:xfrm rot="0">
            <a:off x="4450846" y="7267669"/>
            <a:ext cx="2873555" cy="358983"/>
          </a:xfrm>
          <a:prstGeom prst="rect">
            <a:avLst/>
          </a:prstGeom>
        </p:spPr>
        <p:txBody>
          <a:bodyPr anchor="t" rtlCol="false" tIns="0" lIns="0" bIns="0" rIns="0">
            <a:spAutoFit/>
          </a:bodyPr>
          <a:lstStyle/>
          <a:p>
            <a:pPr algn="ctr">
              <a:lnSpc>
                <a:spcPts val="2788"/>
              </a:lnSpc>
            </a:pPr>
            <a:r>
              <a:rPr lang="en-US" b="true" sz="1991" spc="53">
                <a:solidFill>
                  <a:srgbClr val="FFFFFF"/>
                </a:solidFill>
                <a:latin typeface="Poppins Bold"/>
                <a:ea typeface="Poppins Bold"/>
                <a:cs typeface="Poppins Bold"/>
                <a:sym typeface="Poppins Bold"/>
              </a:rPr>
              <a:t>Data Analyst</a:t>
            </a:r>
          </a:p>
        </p:txBody>
      </p:sp>
      <p:sp>
        <p:nvSpPr>
          <p:cNvPr name="TextBox 41" id="41"/>
          <p:cNvSpPr txBox="true"/>
          <p:nvPr/>
        </p:nvSpPr>
        <p:spPr>
          <a:xfrm rot="0">
            <a:off x="7616956" y="7267669"/>
            <a:ext cx="2873555" cy="358983"/>
          </a:xfrm>
          <a:prstGeom prst="rect">
            <a:avLst/>
          </a:prstGeom>
        </p:spPr>
        <p:txBody>
          <a:bodyPr anchor="t" rtlCol="false" tIns="0" lIns="0" bIns="0" rIns="0">
            <a:spAutoFit/>
          </a:bodyPr>
          <a:lstStyle/>
          <a:p>
            <a:pPr algn="ctr">
              <a:lnSpc>
                <a:spcPts val="2788"/>
              </a:lnSpc>
            </a:pPr>
            <a:r>
              <a:rPr lang="en-US" b="true" sz="1991" spc="53">
                <a:solidFill>
                  <a:srgbClr val="FFFFFF"/>
                </a:solidFill>
                <a:latin typeface="Poppins Bold"/>
                <a:ea typeface="Poppins Bold"/>
                <a:cs typeface="Poppins Bold"/>
                <a:sym typeface="Poppins Bold"/>
              </a:rPr>
              <a:t>Data Analyst</a:t>
            </a:r>
          </a:p>
        </p:txBody>
      </p:sp>
      <p:sp>
        <p:nvSpPr>
          <p:cNvPr name="TextBox 42" id="42"/>
          <p:cNvSpPr txBox="true"/>
          <p:nvPr/>
        </p:nvSpPr>
        <p:spPr>
          <a:xfrm rot="0">
            <a:off x="10859879" y="6847771"/>
            <a:ext cx="2895393" cy="358983"/>
          </a:xfrm>
          <a:prstGeom prst="rect">
            <a:avLst/>
          </a:prstGeom>
        </p:spPr>
        <p:txBody>
          <a:bodyPr anchor="t" rtlCol="false" tIns="0" lIns="0" bIns="0" rIns="0">
            <a:spAutoFit/>
          </a:bodyPr>
          <a:lstStyle/>
          <a:p>
            <a:pPr algn="ctr">
              <a:lnSpc>
                <a:spcPts val="2788"/>
              </a:lnSpc>
            </a:pPr>
            <a:r>
              <a:rPr lang="en-US" sz="1991" spc="53">
                <a:solidFill>
                  <a:srgbClr val="FFFFFF"/>
                </a:solidFill>
                <a:latin typeface="Poppins"/>
                <a:ea typeface="Poppins"/>
                <a:cs typeface="Poppins"/>
                <a:sym typeface="Poppins"/>
              </a:rPr>
              <a:t>NABILA LAILINAJMA</a:t>
            </a:r>
          </a:p>
        </p:txBody>
      </p:sp>
      <p:sp>
        <p:nvSpPr>
          <p:cNvPr name="TextBox 43" id="43"/>
          <p:cNvSpPr txBox="true"/>
          <p:nvPr/>
        </p:nvSpPr>
        <p:spPr>
          <a:xfrm rot="0">
            <a:off x="10861436" y="7267669"/>
            <a:ext cx="2873555" cy="358983"/>
          </a:xfrm>
          <a:prstGeom prst="rect">
            <a:avLst/>
          </a:prstGeom>
        </p:spPr>
        <p:txBody>
          <a:bodyPr anchor="t" rtlCol="false" tIns="0" lIns="0" bIns="0" rIns="0">
            <a:spAutoFit/>
          </a:bodyPr>
          <a:lstStyle/>
          <a:p>
            <a:pPr algn="ctr">
              <a:lnSpc>
                <a:spcPts val="2788"/>
              </a:lnSpc>
            </a:pPr>
            <a:r>
              <a:rPr lang="en-US" b="true" sz="1991" spc="53">
                <a:solidFill>
                  <a:srgbClr val="FFFFFF"/>
                </a:solidFill>
                <a:latin typeface="Poppins Bold"/>
                <a:ea typeface="Poppins Bold"/>
                <a:cs typeface="Poppins Bold"/>
                <a:sym typeface="Poppins Bold"/>
              </a:rPr>
              <a:t>Data Analyst</a:t>
            </a:r>
          </a:p>
        </p:txBody>
      </p:sp>
      <p:sp>
        <p:nvSpPr>
          <p:cNvPr name="TextBox 44" id="44"/>
          <p:cNvSpPr txBox="true"/>
          <p:nvPr/>
        </p:nvSpPr>
        <p:spPr>
          <a:xfrm rot="0">
            <a:off x="16774491" y="8859044"/>
            <a:ext cx="969619" cy="552450"/>
          </a:xfrm>
          <a:prstGeom prst="rect">
            <a:avLst/>
          </a:prstGeom>
        </p:spPr>
        <p:txBody>
          <a:bodyPr anchor="t" rtlCol="false" tIns="0" lIns="0" bIns="0" rIns="0">
            <a:spAutoFit/>
          </a:bodyPr>
          <a:lstStyle/>
          <a:p>
            <a:pPr algn="l">
              <a:lnSpc>
                <a:spcPts val="4200"/>
              </a:lnSpc>
            </a:pPr>
            <a:r>
              <a:rPr lang="en-US" sz="3000">
                <a:solidFill>
                  <a:srgbClr val="FFFFFF"/>
                </a:solidFill>
                <a:latin typeface="Horizon"/>
                <a:ea typeface="Horizon"/>
                <a:cs typeface="Horizon"/>
                <a:sym typeface="Horizon"/>
              </a:rPr>
              <a:t>01</a:t>
            </a:r>
          </a:p>
        </p:txBody>
      </p:sp>
      <p:sp>
        <p:nvSpPr>
          <p:cNvPr name="TextBox 45" id="45"/>
          <p:cNvSpPr txBox="true"/>
          <p:nvPr/>
        </p:nvSpPr>
        <p:spPr>
          <a:xfrm rot="0">
            <a:off x="13879097" y="6847771"/>
            <a:ext cx="2895393" cy="358983"/>
          </a:xfrm>
          <a:prstGeom prst="rect">
            <a:avLst/>
          </a:prstGeom>
        </p:spPr>
        <p:txBody>
          <a:bodyPr anchor="t" rtlCol="false" tIns="0" lIns="0" bIns="0" rIns="0">
            <a:spAutoFit/>
          </a:bodyPr>
          <a:lstStyle/>
          <a:p>
            <a:pPr algn="ctr">
              <a:lnSpc>
                <a:spcPts val="2788"/>
              </a:lnSpc>
            </a:pPr>
            <a:r>
              <a:rPr lang="en-US" sz="1991" spc="53">
                <a:solidFill>
                  <a:srgbClr val="FFFFFF"/>
                </a:solidFill>
                <a:latin typeface="Poppins"/>
                <a:ea typeface="Poppins"/>
                <a:cs typeface="Poppins"/>
                <a:sym typeface="Poppins"/>
              </a:rPr>
              <a:t>TROY KORNELIUS</a:t>
            </a:r>
          </a:p>
        </p:txBody>
      </p:sp>
      <p:sp>
        <p:nvSpPr>
          <p:cNvPr name="TextBox 46" id="46"/>
          <p:cNvSpPr txBox="true"/>
          <p:nvPr/>
        </p:nvSpPr>
        <p:spPr>
          <a:xfrm rot="0">
            <a:off x="13880654" y="7267669"/>
            <a:ext cx="2873555" cy="358983"/>
          </a:xfrm>
          <a:prstGeom prst="rect">
            <a:avLst/>
          </a:prstGeom>
        </p:spPr>
        <p:txBody>
          <a:bodyPr anchor="t" rtlCol="false" tIns="0" lIns="0" bIns="0" rIns="0">
            <a:spAutoFit/>
          </a:bodyPr>
          <a:lstStyle/>
          <a:p>
            <a:pPr algn="ctr">
              <a:lnSpc>
                <a:spcPts val="2788"/>
              </a:lnSpc>
            </a:pPr>
            <a:r>
              <a:rPr lang="en-US" b="true" sz="1991" spc="53">
                <a:solidFill>
                  <a:srgbClr val="FFFFFF"/>
                </a:solidFill>
                <a:latin typeface="Poppins Bold"/>
                <a:ea typeface="Poppins Bold"/>
                <a:cs typeface="Poppins Bold"/>
                <a:sym typeface="Poppins Bold"/>
              </a:rPr>
              <a:t>Data Analyst</a:t>
            </a:r>
          </a:p>
        </p:txBody>
      </p:sp>
    </p:spTree>
  </p:cSld>
  <p:clrMapOvr>
    <a:masterClrMapping/>
  </p:clrMapOvr>
  <p:transition spd="slow">
    <p:push dir="u"/>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grpSp>
        <p:nvGrpSpPr>
          <p:cNvPr name="Group 3" id="3"/>
          <p:cNvGrpSpPr/>
          <p:nvPr/>
        </p:nvGrpSpPr>
        <p:grpSpPr>
          <a:xfrm rot="0">
            <a:off x="-251739" y="0"/>
            <a:ext cx="18791479" cy="1593646"/>
            <a:chOff x="0" y="0"/>
            <a:chExt cx="4949196" cy="419726"/>
          </a:xfrm>
        </p:grpSpPr>
        <p:sp>
          <p:nvSpPr>
            <p:cNvPr name="Freeform 4" id="4"/>
            <p:cNvSpPr/>
            <p:nvPr/>
          </p:nvSpPr>
          <p:spPr>
            <a:xfrm flipH="false" flipV="false" rot="0">
              <a:off x="0" y="0"/>
              <a:ext cx="4949196" cy="419726"/>
            </a:xfrm>
            <a:custGeom>
              <a:avLst/>
              <a:gdLst/>
              <a:ahLst/>
              <a:cxnLst/>
              <a:rect r="r" b="b" t="t" l="l"/>
              <a:pathLst>
                <a:path h="419726" w="4949196">
                  <a:moveTo>
                    <a:pt x="0" y="0"/>
                  </a:moveTo>
                  <a:lnTo>
                    <a:pt x="4949196" y="0"/>
                  </a:lnTo>
                  <a:lnTo>
                    <a:pt x="4949196" y="419726"/>
                  </a:lnTo>
                  <a:lnTo>
                    <a:pt x="0" y="419726"/>
                  </a:lnTo>
                  <a:close/>
                </a:path>
              </a:pathLst>
            </a:custGeom>
            <a:gradFill rotWithShape="true">
              <a:gsLst>
                <a:gs pos="0">
                  <a:srgbClr val="FFFFFF">
                    <a:alpha val="0"/>
                  </a:srgbClr>
                </a:gs>
                <a:gs pos="100000">
                  <a:srgbClr val="FFFFFF">
                    <a:alpha val="100000"/>
                  </a:srgbClr>
                </a:gs>
              </a:gsLst>
              <a:lin ang="0"/>
            </a:gradFill>
          </p:spPr>
        </p:sp>
        <p:sp>
          <p:nvSpPr>
            <p:cNvPr name="TextBox 5" id="5"/>
            <p:cNvSpPr txBox="true"/>
            <p:nvPr/>
          </p:nvSpPr>
          <p:spPr>
            <a:xfrm>
              <a:off x="0" y="-47625"/>
              <a:ext cx="4949196" cy="467351"/>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0">
            <a:off x="1928626" y="6761955"/>
            <a:ext cx="6848726" cy="1566528"/>
          </a:xfrm>
          <a:prstGeom prst="rect">
            <a:avLst/>
          </a:prstGeom>
        </p:spPr>
        <p:txBody>
          <a:bodyPr anchor="t" rtlCol="false" tIns="0" lIns="0" bIns="0" rIns="0">
            <a:spAutoFit/>
          </a:bodyPr>
          <a:lstStyle/>
          <a:p>
            <a:pPr algn="l">
              <a:lnSpc>
                <a:spcPts val="12880"/>
              </a:lnSpc>
            </a:pPr>
            <a:r>
              <a:rPr lang="en-US" sz="9200" spc="-552" b="true">
                <a:solidFill>
                  <a:srgbClr val="FFFFFF"/>
                </a:solidFill>
                <a:latin typeface="DM Sans Bold"/>
                <a:ea typeface="DM Sans Bold"/>
                <a:cs typeface="DM Sans Bold"/>
                <a:sym typeface="DM Sans Bold"/>
              </a:rPr>
              <a:t>Thank You.</a:t>
            </a:r>
          </a:p>
        </p:txBody>
      </p:sp>
      <p:sp>
        <p:nvSpPr>
          <p:cNvPr name="TextBox 7" id="7"/>
          <p:cNvSpPr txBox="true"/>
          <p:nvPr/>
        </p:nvSpPr>
        <p:spPr>
          <a:xfrm rot="0">
            <a:off x="8829062" y="7395993"/>
            <a:ext cx="2650737" cy="474639"/>
          </a:xfrm>
          <a:prstGeom prst="rect">
            <a:avLst/>
          </a:prstGeom>
        </p:spPr>
        <p:txBody>
          <a:bodyPr anchor="t" rtlCol="false" tIns="0" lIns="0" bIns="0" rIns="0">
            <a:spAutoFit/>
          </a:bodyPr>
          <a:lstStyle/>
          <a:p>
            <a:pPr algn="just">
              <a:lnSpc>
                <a:spcPts val="3989"/>
              </a:lnSpc>
            </a:pPr>
            <a:r>
              <a:rPr lang="en-US" b="true" sz="2849" spc="-170">
                <a:solidFill>
                  <a:srgbClr val="FFFFFF"/>
                </a:solidFill>
                <a:latin typeface="DM Sans Bold"/>
                <a:ea typeface="DM Sans Bold"/>
                <a:cs typeface="DM Sans Bold"/>
                <a:sym typeface="DM Sans Bold"/>
              </a:rPr>
              <a:t>Best Regards,</a:t>
            </a:r>
          </a:p>
        </p:txBody>
      </p:sp>
      <p:sp>
        <p:nvSpPr>
          <p:cNvPr name="TextBox 8" id="8"/>
          <p:cNvSpPr txBox="true"/>
          <p:nvPr/>
        </p:nvSpPr>
        <p:spPr>
          <a:xfrm rot="0">
            <a:off x="9195245" y="7977537"/>
            <a:ext cx="4236375" cy="474639"/>
          </a:xfrm>
          <a:prstGeom prst="rect">
            <a:avLst/>
          </a:prstGeom>
        </p:spPr>
        <p:txBody>
          <a:bodyPr anchor="t" rtlCol="false" tIns="0" lIns="0" bIns="0" rIns="0">
            <a:spAutoFit/>
          </a:bodyPr>
          <a:lstStyle/>
          <a:p>
            <a:pPr algn="just">
              <a:lnSpc>
                <a:spcPts val="3989"/>
              </a:lnSpc>
            </a:pPr>
            <a:r>
              <a:rPr lang="en-US" sz="2849" spc="-170">
                <a:solidFill>
                  <a:srgbClr val="FFFFFF"/>
                </a:solidFill>
                <a:latin typeface="DM Sans"/>
                <a:ea typeface="DM Sans"/>
                <a:cs typeface="DM Sans"/>
                <a:sym typeface="DM Sans"/>
              </a:rPr>
              <a:t>3RD GROUP.</a:t>
            </a:r>
          </a:p>
        </p:txBody>
      </p:sp>
      <p:grpSp>
        <p:nvGrpSpPr>
          <p:cNvPr name="Group 9" id="9"/>
          <p:cNvGrpSpPr/>
          <p:nvPr/>
        </p:nvGrpSpPr>
        <p:grpSpPr>
          <a:xfrm rot="0">
            <a:off x="17037024" y="8813747"/>
            <a:ext cx="222276" cy="222276"/>
            <a:chOff x="0" y="0"/>
            <a:chExt cx="58542" cy="58542"/>
          </a:xfrm>
        </p:grpSpPr>
        <p:sp>
          <p:nvSpPr>
            <p:cNvPr name="Freeform 10" id="10"/>
            <p:cNvSpPr/>
            <p:nvPr/>
          </p:nvSpPr>
          <p:spPr>
            <a:xfrm flipH="false" flipV="false" rot="0">
              <a:off x="0" y="0"/>
              <a:ext cx="58542" cy="58542"/>
            </a:xfrm>
            <a:custGeom>
              <a:avLst/>
              <a:gdLst/>
              <a:ahLst/>
              <a:cxnLst/>
              <a:rect r="r" b="b" t="t" l="l"/>
              <a:pathLst>
                <a:path h="58542" w="58542">
                  <a:moveTo>
                    <a:pt x="0" y="0"/>
                  </a:moveTo>
                  <a:lnTo>
                    <a:pt x="58542" y="0"/>
                  </a:lnTo>
                  <a:lnTo>
                    <a:pt x="58542" y="58542"/>
                  </a:lnTo>
                  <a:lnTo>
                    <a:pt x="0" y="58542"/>
                  </a:lnTo>
                  <a:close/>
                </a:path>
              </a:pathLst>
            </a:custGeom>
            <a:solidFill>
              <a:srgbClr val="FFFFFF"/>
            </a:solidFill>
          </p:spPr>
        </p:sp>
        <p:sp>
          <p:nvSpPr>
            <p:cNvPr name="TextBox 11" id="11"/>
            <p:cNvSpPr txBox="true"/>
            <p:nvPr/>
          </p:nvSpPr>
          <p:spPr>
            <a:xfrm>
              <a:off x="0" y="-47625"/>
              <a:ext cx="58542" cy="106167"/>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6814747" y="9036024"/>
            <a:ext cx="222276" cy="222276"/>
            <a:chOff x="0" y="0"/>
            <a:chExt cx="58542" cy="58542"/>
          </a:xfrm>
        </p:grpSpPr>
        <p:sp>
          <p:nvSpPr>
            <p:cNvPr name="Freeform 13" id="13"/>
            <p:cNvSpPr/>
            <p:nvPr/>
          </p:nvSpPr>
          <p:spPr>
            <a:xfrm flipH="false" flipV="false" rot="0">
              <a:off x="0" y="0"/>
              <a:ext cx="58542" cy="58542"/>
            </a:xfrm>
            <a:custGeom>
              <a:avLst/>
              <a:gdLst/>
              <a:ahLst/>
              <a:cxnLst/>
              <a:rect r="r" b="b" t="t" l="l"/>
              <a:pathLst>
                <a:path h="58542" w="58542">
                  <a:moveTo>
                    <a:pt x="0" y="0"/>
                  </a:moveTo>
                  <a:lnTo>
                    <a:pt x="58542" y="0"/>
                  </a:lnTo>
                  <a:lnTo>
                    <a:pt x="58542" y="58542"/>
                  </a:lnTo>
                  <a:lnTo>
                    <a:pt x="0" y="58542"/>
                  </a:lnTo>
                  <a:close/>
                </a:path>
              </a:pathLst>
            </a:custGeom>
            <a:solidFill>
              <a:srgbClr val="FFFFFF"/>
            </a:solidFill>
          </p:spPr>
        </p:sp>
        <p:sp>
          <p:nvSpPr>
            <p:cNvPr name="TextBox 14" id="14"/>
            <p:cNvSpPr txBox="true"/>
            <p:nvPr/>
          </p:nvSpPr>
          <p:spPr>
            <a:xfrm>
              <a:off x="0" y="-47625"/>
              <a:ext cx="58542" cy="106167"/>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8777352" y="7876954"/>
            <a:ext cx="2702447" cy="723431"/>
            <a:chOff x="0" y="0"/>
            <a:chExt cx="624474" cy="167169"/>
          </a:xfrm>
        </p:grpSpPr>
        <p:sp>
          <p:nvSpPr>
            <p:cNvPr name="Freeform 16" id="16"/>
            <p:cNvSpPr/>
            <p:nvPr/>
          </p:nvSpPr>
          <p:spPr>
            <a:xfrm flipH="false" flipV="false" rot="0">
              <a:off x="0" y="0"/>
              <a:ext cx="624474" cy="167169"/>
            </a:xfrm>
            <a:custGeom>
              <a:avLst/>
              <a:gdLst/>
              <a:ahLst/>
              <a:cxnLst/>
              <a:rect r="r" b="b" t="t" l="l"/>
              <a:pathLst>
                <a:path h="167169" w="624474">
                  <a:moveTo>
                    <a:pt x="83584" y="0"/>
                  </a:moveTo>
                  <a:lnTo>
                    <a:pt x="540890" y="0"/>
                  </a:lnTo>
                  <a:cubicBezTo>
                    <a:pt x="587053" y="0"/>
                    <a:pt x="624474" y="37422"/>
                    <a:pt x="624474" y="83584"/>
                  </a:cubicBezTo>
                  <a:lnTo>
                    <a:pt x="624474" y="83584"/>
                  </a:lnTo>
                  <a:cubicBezTo>
                    <a:pt x="624474" y="129747"/>
                    <a:pt x="587053" y="167169"/>
                    <a:pt x="540890" y="167169"/>
                  </a:cubicBezTo>
                  <a:lnTo>
                    <a:pt x="83584" y="167169"/>
                  </a:lnTo>
                  <a:cubicBezTo>
                    <a:pt x="37422" y="167169"/>
                    <a:pt x="0" y="129747"/>
                    <a:pt x="0" y="83584"/>
                  </a:cubicBezTo>
                  <a:lnTo>
                    <a:pt x="0" y="83584"/>
                  </a:lnTo>
                  <a:cubicBezTo>
                    <a:pt x="0" y="37422"/>
                    <a:pt x="37422" y="0"/>
                    <a:pt x="83584" y="0"/>
                  </a:cubicBezTo>
                  <a:close/>
                </a:path>
              </a:pathLst>
            </a:custGeom>
            <a:solidFill>
              <a:srgbClr val="000000">
                <a:alpha val="0"/>
              </a:srgbClr>
            </a:solidFill>
            <a:ln w="19050" cap="rnd">
              <a:solidFill>
                <a:srgbClr val="FFFFFF"/>
              </a:solidFill>
              <a:prstDash val="solid"/>
              <a:round/>
            </a:ln>
          </p:spPr>
        </p:sp>
        <p:sp>
          <p:nvSpPr>
            <p:cNvPr name="TextBox 17" id="17"/>
            <p:cNvSpPr txBox="true"/>
            <p:nvPr/>
          </p:nvSpPr>
          <p:spPr>
            <a:xfrm>
              <a:off x="0" y="-47625"/>
              <a:ext cx="624474" cy="214794"/>
            </a:xfrm>
            <a:prstGeom prst="rect">
              <a:avLst/>
            </a:prstGeom>
          </p:spPr>
          <p:txBody>
            <a:bodyPr anchor="ctr" rtlCol="false" tIns="50800" lIns="50800" bIns="50800" rIns="50800"/>
            <a:lstStyle/>
            <a:p>
              <a:pPr algn="ctr">
                <a:lnSpc>
                  <a:spcPts val="3499"/>
                </a:lnSpc>
              </a:pPr>
            </a:p>
          </p:txBody>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75384" y="0"/>
            <a:ext cx="5112616" cy="10287000"/>
            <a:chOff x="0" y="0"/>
            <a:chExt cx="1577205" cy="3173465"/>
          </a:xfrm>
        </p:grpSpPr>
        <p:sp>
          <p:nvSpPr>
            <p:cNvPr name="Freeform 3" id="3"/>
            <p:cNvSpPr/>
            <p:nvPr/>
          </p:nvSpPr>
          <p:spPr>
            <a:xfrm flipH="false" flipV="false" rot="0">
              <a:off x="0" y="0"/>
              <a:ext cx="1577205" cy="3173465"/>
            </a:xfrm>
            <a:custGeom>
              <a:avLst/>
              <a:gdLst/>
              <a:ahLst/>
              <a:cxnLst/>
              <a:rect r="r" b="b" t="t" l="l"/>
              <a:pathLst>
                <a:path h="3173465" w="1577205">
                  <a:moveTo>
                    <a:pt x="0" y="0"/>
                  </a:moveTo>
                  <a:lnTo>
                    <a:pt x="1577205" y="0"/>
                  </a:lnTo>
                  <a:lnTo>
                    <a:pt x="1577205" y="3173465"/>
                  </a:lnTo>
                  <a:lnTo>
                    <a:pt x="0" y="3173465"/>
                  </a:lnTo>
                  <a:close/>
                </a:path>
              </a:pathLst>
            </a:custGeom>
            <a:blipFill>
              <a:blip r:embed="rId2"/>
              <a:stretch>
                <a:fillRect l="-51210" t="0" r="-158340" b="0"/>
              </a:stretch>
            </a:blipFill>
          </p:spPr>
        </p:sp>
      </p:grpSp>
      <p:grpSp>
        <p:nvGrpSpPr>
          <p:cNvPr name="Group 4" id="4"/>
          <p:cNvGrpSpPr/>
          <p:nvPr/>
        </p:nvGrpSpPr>
        <p:grpSpPr>
          <a:xfrm rot="0">
            <a:off x="7461213" y="0"/>
            <a:ext cx="5714171" cy="10287000"/>
            <a:chOff x="0" y="0"/>
            <a:chExt cx="1504967" cy="2709333"/>
          </a:xfrm>
        </p:grpSpPr>
        <p:sp>
          <p:nvSpPr>
            <p:cNvPr name="Freeform 5" id="5"/>
            <p:cNvSpPr/>
            <p:nvPr/>
          </p:nvSpPr>
          <p:spPr>
            <a:xfrm flipH="false" flipV="false" rot="0">
              <a:off x="0" y="0"/>
              <a:ext cx="1504967" cy="2709333"/>
            </a:xfrm>
            <a:custGeom>
              <a:avLst/>
              <a:gdLst/>
              <a:ahLst/>
              <a:cxnLst/>
              <a:rect r="r" b="b" t="t" l="l"/>
              <a:pathLst>
                <a:path h="2709333" w="1504967">
                  <a:moveTo>
                    <a:pt x="0" y="0"/>
                  </a:moveTo>
                  <a:lnTo>
                    <a:pt x="1504967" y="0"/>
                  </a:lnTo>
                  <a:lnTo>
                    <a:pt x="1504967" y="2709333"/>
                  </a:lnTo>
                  <a:lnTo>
                    <a:pt x="0" y="2709333"/>
                  </a:lnTo>
                  <a:close/>
                </a:path>
              </a:pathLst>
            </a:custGeom>
            <a:solidFill>
              <a:srgbClr val="000000"/>
            </a:solidFill>
          </p:spPr>
        </p:sp>
        <p:sp>
          <p:nvSpPr>
            <p:cNvPr name="TextBox 6" id="6"/>
            <p:cNvSpPr txBox="true"/>
            <p:nvPr/>
          </p:nvSpPr>
          <p:spPr>
            <a:xfrm>
              <a:off x="0" y="-38100"/>
              <a:ext cx="1504967" cy="2747433"/>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590550" y="990600"/>
            <a:ext cx="3563807"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Aileron Bold"/>
                <a:ea typeface="Aileron Bold"/>
                <a:cs typeface="Aileron Bold"/>
                <a:sym typeface="Aileron Bold"/>
              </a:rPr>
              <a:t>3RD GROUP</a:t>
            </a:r>
          </a:p>
        </p:txBody>
      </p:sp>
      <p:grpSp>
        <p:nvGrpSpPr>
          <p:cNvPr name="Group 8" id="8"/>
          <p:cNvGrpSpPr/>
          <p:nvPr/>
        </p:nvGrpSpPr>
        <p:grpSpPr>
          <a:xfrm rot="0">
            <a:off x="373357" y="4056097"/>
            <a:ext cx="6870663" cy="1860482"/>
            <a:chOff x="0" y="0"/>
            <a:chExt cx="9160884" cy="2480642"/>
          </a:xfrm>
        </p:grpSpPr>
        <p:sp>
          <p:nvSpPr>
            <p:cNvPr name="TextBox 9" id="9"/>
            <p:cNvSpPr txBox="true"/>
            <p:nvPr/>
          </p:nvSpPr>
          <p:spPr>
            <a:xfrm rot="0">
              <a:off x="0" y="-19050"/>
              <a:ext cx="9160884" cy="1557443"/>
            </a:xfrm>
            <a:prstGeom prst="rect">
              <a:avLst/>
            </a:prstGeom>
          </p:spPr>
          <p:txBody>
            <a:bodyPr anchor="t" rtlCol="false" tIns="0" lIns="0" bIns="0" rIns="0">
              <a:spAutoFit/>
            </a:bodyPr>
            <a:lstStyle/>
            <a:p>
              <a:pPr algn="l">
                <a:lnSpc>
                  <a:spcPts val="8359"/>
                </a:lnSpc>
              </a:pPr>
              <a:r>
                <a:rPr lang="en-US" sz="7599">
                  <a:solidFill>
                    <a:srgbClr val="000000"/>
                  </a:solidFill>
                  <a:latin typeface="Horizon"/>
                  <a:ea typeface="Horizon"/>
                  <a:cs typeface="Horizon"/>
                  <a:sym typeface="Horizon"/>
                </a:rPr>
                <a:t>OUTLINE</a:t>
              </a:r>
            </a:p>
          </p:txBody>
        </p:sp>
        <p:sp>
          <p:nvSpPr>
            <p:cNvPr name="TextBox 10" id="10"/>
            <p:cNvSpPr txBox="true"/>
            <p:nvPr/>
          </p:nvSpPr>
          <p:spPr>
            <a:xfrm rot="0">
              <a:off x="0" y="1665302"/>
              <a:ext cx="8588762" cy="815340"/>
            </a:xfrm>
            <a:prstGeom prst="rect">
              <a:avLst/>
            </a:prstGeom>
          </p:spPr>
          <p:txBody>
            <a:bodyPr anchor="t" rtlCol="false" tIns="0" lIns="0" bIns="0" rIns="0">
              <a:spAutoFit/>
            </a:bodyPr>
            <a:lstStyle/>
            <a:p>
              <a:pPr algn="l">
                <a:lnSpc>
                  <a:spcPts val="2520"/>
                </a:lnSpc>
                <a:spcBef>
                  <a:spcPct val="0"/>
                </a:spcBef>
              </a:pPr>
              <a:r>
                <a:rPr lang="en-US" sz="1800">
                  <a:solidFill>
                    <a:srgbClr val="545454"/>
                  </a:solidFill>
                  <a:latin typeface="Aileron"/>
                  <a:ea typeface="Aileron"/>
                  <a:cs typeface="Aileron"/>
                  <a:sym typeface="Aileron"/>
                </a:rPr>
                <a:t>Berikut adalah outline mengenai presentasi Cohort Analysis pada Customer Invoice:</a:t>
              </a:r>
            </a:p>
          </p:txBody>
        </p:sp>
      </p:grpSp>
      <p:grpSp>
        <p:nvGrpSpPr>
          <p:cNvPr name="Group 11" id="11"/>
          <p:cNvGrpSpPr/>
          <p:nvPr/>
        </p:nvGrpSpPr>
        <p:grpSpPr>
          <a:xfrm rot="0">
            <a:off x="8586875" y="3844257"/>
            <a:ext cx="4277182" cy="1142080"/>
            <a:chOff x="0" y="0"/>
            <a:chExt cx="5702910" cy="1522774"/>
          </a:xfrm>
        </p:grpSpPr>
        <p:sp>
          <p:nvSpPr>
            <p:cNvPr name="TextBox 12" id="12"/>
            <p:cNvSpPr txBox="true"/>
            <p:nvPr/>
          </p:nvSpPr>
          <p:spPr>
            <a:xfrm rot="0">
              <a:off x="0" y="1126534"/>
              <a:ext cx="5702910" cy="396240"/>
            </a:xfrm>
            <a:prstGeom prst="rect">
              <a:avLst/>
            </a:prstGeom>
          </p:spPr>
          <p:txBody>
            <a:bodyPr anchor="t" rtlCol="false" tIns="0" lIns="0" bIns="0" rIns="0">
              <a:spAutoFit/>
            </a:bodyPr>
            <a:lstStyle/>
            <a:p>
              <a:pPr algn="l">
                <a:lnSpc>
                  <a:spcPts val="2520"/>
                </a:lnSpc>
                <a:spcBef>
                  <a:spcPct val="0"/>
                </a:spcBef>
              </a:pPr>
            </a:p>
          </p:txBody>
        </p:sp>
        <p:sp>
          <p:nvSpPr>
            <p:cNvPr name="TextBox 13" id="13"/>
            <p:cNvSpPr txBox="true"/>
            <p:nvPr/>
          </p:nvSpPr>
          <p:spPr>
            <a:xfrm rot="0">
              <a:off x="0" y="-38100"/>
              <a:ext cx="5182543" cy="1004994"/>
            </a:xfrm>
            <a:prstGeom prst="rect">
              <a:avLst/>
            </a:prstGeom>
          </p:spPr>
          <p:txBody>
            <a:bodyPr anchor="t" rtlCol="false" tIns="0" lIns="0" bIns="0" rIns="0">
              <a:spAutoFit/>
            </a:bodyPr>
            <a:lstStyle/>
            <a:p>
              <a:pPr algn="l">
                <a:lnSpc>
                  <a:spcPts val="3079"/>
                </a:lnSpc>
                <a:spcBef>
                  <a:spcPct val="0"/>
                </a:spcBef>
              </a:pPr>
              <a:r>
                <a:rPr lang="en-US" b="true" sz="2199">
                  <a:solidFill>
                    <a:srgbClr val="FFFFFF"/>
                  </a:solidFill>
                  <a:latin typeface="Aileron Bold"/>
                  <a:ea typeface="Aileron Bold"/>
                  <a:cs typeface="Aileron Bold"/>
                  <a:sym typeface="Aileron Bold"/>
                </a:rPr>
                <a:t>CONCLUSION &amp; RECOMMENDATION</a:t>
              </a:r>
            </a:p>
          </p:txBody>
        </p:sp>
      </p:grpSp>
      <p:grpSp>
        <p:nvGrpSpPr>
          <p:cNvPr name="Group 14" id="14"/>
          <p:cNvGrpSpPr/>
          <p:nvPr/>
        </p:nvGrpSpPr>
        <p:grpSpPr>
          <a:xfrm rot="0">
            <a:off x="8562331" y="3085972"/>
            <a:ext cx="4277182" cy="751555"/>
            <a:chOff x="0" y="0"/>
            <a:chExt cx="5702910" cy="1002074"/>
          </a:xfrm>
        </p:grpSpPr>
        <p:sp>
          <p:nvSpPr>
            <p:cNvPr name="TextBox 15" id="15"/>
            <p:cNvSpPr txBox="true"/>
            <p:nvPr/>
          </p:nvSpPr>
          <p:spPr>
            <a:xfrm rot="0">
              <a:off x="0" y="605834"/>
              <a:ext cx="5702910" cy="396240"/>
            </a:xfrm>
            <a:prstGeom prst="rect">
              <a:avLst/>
            </a:prstGeom>
          </p:spPr>
          <p:txBody>
            <a:bodyPr anchor="t" rtlCol="false" tIns="0" lIns="0" bIns="0" rIns="0">
              <a:spAutoFit/>
            </a:bodyPr>
            <a:lstStyle/>
            <a:p>
              <a:pPr algn="l">
                <a:lnSpc>
                  <a:spcPts val="2520"/>
                </a:lnSpc>
                <a:spcBef>
                  <a:spcPct val="0"/>
                </a:spcBef>
              </a:pPr>
            </a:p>
          </p:txBody>
        </p:sp>
        <p:sp>
          <p:nvSpPr>
            <p:cNvPr name="TextBox 16" id="16"/>
            <p:cNvSpPr txBox="true"/>
            <p:nvPr/>
          </p:nvSpPr>
          <p:spPr>
            <a:xfrm rot="0">
              <a:off x="0" y="-38100"/>
              <a:ext cx="5182543" cy="484294"/>
            </a:xfrm>
            <a:prstGeom prst="rect">
              <a:avLst/>
            </a:prstGeom>
          </p:spPr>
          <p:txBody>
            <a:bodyPr anchor="t" rtlCol="false" tIns="0" lIns="0" bIns="0" rIns="0">
              <a:spAutoFit/>
            </a:bodyPr>
            <a:lstStyle/>
            <a:p>
              <a:pPr algn="l">
                <a:lnSpc>
                  <a:spcPts val="3079"/>
                </a:lnSpc>
                <a:spcBef>
                  <a:spcPct val="0"/>
                </a:spcBef>
              </a:pPr>
              <a:r>
                <a:rPr lang="en-US" b="true" sz="2199">
                  <a:solidFill>
                    <a:srgbClr val="FFFFFF"/>
                  </a:solidFill>
                  <a:latin typeface="Aileron Bold"/>
                  <a:ea typeface="Aileron Bold"/>
                  <a:cs typeface="Aileron Bold"/>
                  <a:sym typeface="Aileron Bold"/>
                </a:rPr>
                <a:t>ANALYSIS</a:t>
              </a:r>
            </a:p>
          </p:txBody>
        </p:sp>
      </p:grpSp>
      <p:grpSp>
        <p:nvGrpSpPr>
          <p:cNvPr name="Group 17" id="17"/>
          <p:cNvGrpSpPr/>
          <p:nvPr/>
        </p:nvGrpSpPr>
        <p:grpSpPr>
          <a:xfrm rot="0">
            <a:off x="8586875" y="1943892"/>
            <a:ext cx="4277182" cy="1142080"/>
            <a:chOff x="0" y="0"/>
            <a:chExt cx="5702910" cy="1522774"/>
          </a:xfrm>
        </p:grpSpPr>
        <p:sp>
          <p:nvSpPr>
            <p:cNvPr name="TextBox 18" id="18"/>
            <p:cNvSpPr txBox="true"/>
            <p:nvPr/>
          </p:nvSpPr>
          <p:spPr>
            <a:xfrm rot="0">
              <a:off x="0" y="1126534"/>
              <a:ext cx="5702910" cy="396240"/>
            </a:xfrm>
            <a:prstGeom prst="rect">
              <a:avLst/>
            </a:prstGeom>
          </p:spPr>
          <p:txBody>
            <a:bodyPr anchor="t" rtlCol="false" tIns="0" lIns="0" bIns="0" rIns="0">
              <a:spAutoFit/>
            </a:bodyPr>
            <a:lstStyle/>
            <a:p>
              <a:pPr algn="l">
                <a:lnSpc>
                  <a:spcPts val="2520"/>
                </a:lnSpc>
                <a:spcBef>
                  <a:spcPct val="0"/>
                </a:spcBef>
              </a:pPr>
            </a:p>
          </p:txBody>
        </p:sp>
        <p:sp>
          <p:nvSpPr>
            <p:cNvPr name="TextBox 19" id="19"/>
            <p:cNvSpPr txBox="true"/>
            <p:nvPr/>
          </p:nvSpPr>
          <p:spPr>
            <a:xfrm rot="0">
              <a:off x="0" y="-38100"/>
              <a:ext cx="5182543" cy="1004994"/>
            </a:xfrm>
            <a:prstGeom prst="rect">
              <a:avLst/>
            </a:prstGeom>
          </p:spPr>
          <p:txBody>
            <a:bodyPr anchor="t" rtlCol="false" tIns="0" lIns="0" bIns="0" rIns="0">
              <a:spAutoFit/>
            </a:bodyPr>
            <a:lstStyle/>
            <a:p>
              <a:pPr algn="l">
                <a:lnSpc>
                  <a:spcPts val="3079"/>
                </a:lnSpc>
                <a:spcBef>
                  <a:spcPct val="0"/>
                </a:spcBef>
              </a:pPr>
              <a:r>
                <a:rPr lang="en-US" b="true" sz="2199">
                  <a:solidFill>
                    <a:srgbClr val="FFFFFF"/>
                  </a:solidFill>
                  <a:latin typeface="Aileron Bold"/>
                  <a:ea typeface="Aileron Bold"/>
                  <a:cs typeface="Aileron Bold"/>
                  <a:sym typeface="Aileron Bold"/>
                </a:rPr>
                <a:t>PROBLEM STATEMENT &amp; GOALS</a:t>
              </a:r>
            </a:p>
          </p:txBody>
        </p:sp>
      </p:grpSp>
      <p:sp>
        <p:nvSpPr>
          <p:cNvPr name="TextBox 20" id="20"/>
          <p:cNvSpPr txBox="true"/>
          <p:nvPr/>
        </p:nvSpPr>
        <p:spPr>
          <a:xfrm rot="0">
            <a:off x="373357" y="8859044"/>
            <a:ext cx="969619" cy="552450"/>
          </a:xfrm>
          <a:prstGeom prst="rect">
            <a:avLst/>
          </a:prstGeom>
        </p:spPr>
        <p:txBody>
          <a:bodyPr anchor="t" rtlCol="false" tIns="0" lIns="0" bIns="0" rIns="0">
            <a:spAutoFit/>
          </a:bodyPr>
          <a:lstStyle/>
          <a:p>
            <a:pPr algn="l">
              <a:lnSpc>
                <a:spcPts val="4200"/>
              </a:lnSpc>
            </a:pPr>
            <a:r>
              <a:rPr lang="en-US" sz="3000">
                <a:solidFill>
                  <a:srgbClr val="545454"/>
                </a:solidFill>
                <a:latin typeface="Horizon"/>
                <a:ea typeface="Horizon"/>
                <a:cs typeface="Horizon"/>
                <a:sym typeface="Horizon"/>
              </a:rPr>
              <a:t>02</a:t>
            </a:r>
          </a:p>
        </p:txBody>
      </p:sp>
      <p:grpSp>
        <p:nvGrpSpPr>
          <p:cNvPr name="Group 21" id="21"/>
          <p:cNvGrpSpPr/>
          <p:nvPr/>
        </p:nvGrpSpPr>
        <p:grpSpPr>
          <a:xfrm rot="0">
            <a:off x="8586875" y="1192337"/>
            <a:ext cx="4277182" cy="751555"/>
            <a:chOff x="0" y="0"/>
            <a:chExt cx="5702910" cy="1002074"/>
          </a:xfrm>
        </p:grpSpPr>
        <p:sp>
          <p:nvSpPr>
            <p:cNvPr name="TextBox 22" id="22"/>
            <p:cNvSpPr txBox="true"/>
            <p:nvPr/>
          </p:nvSpPr>
          <p:spPr>
            <a:xfrm rot="0">
              <a:off x="0" y="605834"/>
              <a:ext cx="5702910" cy="396240"/>
            </a:xfrm>
            <a:prstGeom prst="rect">
              <a:avLst/>
            </a:prstGeom>
          </p:spPr>
          <p:txBody>
            <a:bodyPr anchor="t" rtlCol="false" tIns="0" lIns="0" bIns="0" rIns="0">
              <a:spAutoFit/>
            </a:bodyPr>
            <a:lstStyle/>
            <a:p>
              <a:pPr algn="l">
                <a:lnSpc>
                  <a:spcPts val="2520"/>
                </a:lnSpc>
                <a:spcBef>
                  <a:spcPct val="0"/>
                </a:spcBef>
              </a:pPr>
            </a:p>
          </p:txBody>
        </p:sp>
        <p:sp>
          <p:nvSpPr>
            <p:cNvPr name="TextBox 23" id="23"/>
            <p:cNvSpPr txBox="true"/>
            <p:nvPr/>
          </p:nvSpPr>
          <p:spPr>
            <a:xfrm rot="0">
              <a:off x="0" y="-38100"/>
              <a:ext cx="5182543" cy="484294"/>
            </a:xfrm>
            <a:prstGeom prst="rect">
              <a:avLst/>
            </a:prstGeom>
          </p:spPr>
          <p:txBody>
            <a:bodyPr anchor="t" rtlCol="false" tIns="0" lIns="0" bIns="0" rIns="0">
              <a:spAutoFit/>
            </a:bodyPr>
            <a:lstStyle/>
            <a:p>
              <a:pPr algn="l">
                <a:lnSpc>
                  <a:spcPts val="3079"/>
                </a:lnSpc>
                <a:spcBef>
                  <a:spcPct val="0"/>
                </a:spcBef>
              </a:pPr>
              <a:r>
                <a:rPr lang="en-US" b="true" sz="2199">
                  <a:solidFill>
                    <a:srgbClr val="FFFFFF"/>
                  </a:solidFill>
                  <a:latin typeface="Aileron Bold"/>
                  <a:ea typeface="Aileron Bold"/>
                  <a:cs typeface="Aileron Bold"/>
                  <a:sym typeface="Aileron Bold"/>
                </a:rPr>
                <a:t>BACKGROUND</a:t>
              </a:r>
            </a:p>
          </p:txBody>
        </p:sp>
      </p:grpSp>
      <p:sp>
        <p:nvSpPr>
          <p:cNvPr name="AutoShape 24" id="24"/>
          <p:cNvSpPr/>
          <p:nvPr/>
        </p:nvSpPr>
        <p:spPr>
          <a:xfrm>
            <a:off x="1342976" y="9267825"/>
            <a:ext cx="5120172" cy="0"/>
          </a:xfrm>
          <a:prstGeom prst="line">
            <a:avLst/>
          </a:prstGeom>
          <a:ln cap="flat" w="19050">
            <a:solidFill>
              <a:srgbClr val="BBBDBF"/>
            </a:solidFill>
            <a:prstDash val="solid"/>
            <a:headEnd type="none" len="sm" w="sm"/>
            <a:tailEnd type="none" len="sm" w="sm"/>
          </a:ln>
        </p:spPr>
      </p:sp>
      <p:sp>
        <p:nvSpPr>
          <p:cNvPr name="TextBox 25" id="25"/>
          <p:cNvSpPr txBox="true"/>
          <p:nvPr/>
        </p:nvSpPr>
        <p:spPr>
          <a:xfrm rot="0">
            <a:off x="7923325" y="1195369"/>
            <a:ext cx="349225"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Aileron Bold"/>
                <a:ea typeface="Aileron Bold"/>
                <a:cs typeface="Aileron Bold"/>
                <a:sym typeface="Aileron Bold"/>
              </a:rPr>
              <a:t>01</a:t>
            </a:r>
          </a:p>
        </p:txBody>
      </p:sp>
      <p:sp>
        <p:nvSpPr>
          <p:cNvPr name="TextBox 26" id="26"/>
          <p:cNvSpPr txBox="true"/>
          <p:nvPr/>
        </p:nvSpPr>
        <p:spPr>
          <a:xfrm rot="0">
            <a:off x="7923325" y="1905792"/>
            <a:ext cx="349225"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Aileron Bold"/>
                <a:ea typeface="Aileron Bold"/>
                <a:cs typeface="Aileron Bold"/>
                <a:sym typeface="Aileron Bold"/>
              </a:rPr>
              <a:t>02</a:t>
            </a:r>
          </a:p>
        </p:txBody>
      </p:sp>
      <p:sp>
        <p:nvSpPr>
          <p:cNvPr name="TextBox 27" id="27"/>
          <p:cNvSpPr txBox="true"/>
          <p:nvPr/>
        </p:nvSpPr>
        <p:spPr>
          <a:xfrm rot="0">
            <a:off x="7923325" y="3047872"/>
            <a:ext cx="349225"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Aileron Bold"/>
                <a:ea typeface="Aileron Bold"/>
                <a:cs typeface="Aileron Bold"/>
                <a:sym typeface="Aileron Bold"/>
              </a:rPr>
              <a:t>03</a:t>
            </a:r>
          </a:p>
        </p:txBody>
      </p:sp>
      <p:sp>
        <p:nvSpPr>
          <p:cNvPr name="TextBox 28" id="28"/>
          <p:cNvSpPr txBox="true"/>
          <p:nvPr/>
        </p:nvSpPr>
        <p:spPr>
          <a:xfrm rot="0">
            <a:off x="7923325" y="3806157"/>
            <a:ext cx="349225"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Aileron Bold"/>
                <a:ea typeface="Aileron Bold"/>
                <a:cs typeface="Aileron Bold"/>
                <a:sym typeface="Aileron Bold"/>
              </a:rPr>
              <a:t>04</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sp>
        <p:nvSpPr>
          <p:cNvPr name="Freeform 3" id="3"/>
          <p:cNvSpPr/>
          <p:nvPr/>
        </p:nvSpPr>
        <p:spPr>
          <a:xfrm flipH="false" flipV="false" rot="0">
            <a:off x="-145854" y="-226743"/>
            <a:ext cx="8403928" cy="10915629"/>
          </a:xfrm>
          <a:custGeom>
            <a:avLst/>
            <a:gdLst/>
            <a:ahLst/>
            <a:cxnLst/>
            <a:rect r="r" b="b" t="t" l="l"/>
            <a:pathLst>
              <a:path h="10915629" w="8403928">
                <a:moveTo>
                  <a:pt x="0" y="0"/>
                </a:moveTo>
                <a:lnTo>
                  <a:pt x="8403928" y="0"/>
                </a:lnTo>
                <a:lnTo>
                  <a:pt x="8403928" y="10915629"/>
                </a:lnTo>
                <a:lnTo>
                  <a:pt x="0" y="10915629"/>
                </a:lnTo>
                <a:lnTo>
                  <a:pt x="0" y="0"/>
                </a:lnTo>
                <a:close/>
              </a:path>
            </a:pathLst>
          </a:custGeom>
          <a:blipFill>
            <a:blip r:embed="rId4"/>
            <a:stretch>
              <a:fillRect l="0" t="-5665" r="0" b="-9819"/>
            </a:stretch>
          </a:blipFill>
        </p:spPr>
      </p:sp>
      <p:grpSp>
        <p:nvGrpSpPr>
          <p:cNvPr name="Group 4" id="4"/>
          <p:cNvGrpSpPr/>
          <p:nvPr/>
        </p:nvGrpSpPr>
        <p:grpSpPr>
          <a:xfrm rot="0">
            <a:off x="2886428" y="-2480359"/>
            <a:ext cx="16814629" cy="15247719"/>
            <a:chOff x="0" y="0"/>
            <a:chExt cx="896326" cy="812800"/>
          </a:xfrm>
        </p:grpSpPr>
        <p:sp>
          <p:nvSpPr>
            <p:cNvPr name="Freeform 5" id="5"/>
            <p:cNvSpPr/>
            <p:nvPr/>
          </p:nvSpPr>
          <p:spPr>
            <a:xfrm flipH="false" flipV="false" rot="0">
              <a:off x="0" y="0"/>
              <a:ext cx="896326" cy="812800"/>
            </a:xfrm>
            <a:custGeom>
              <a:avLst/>
              <a:gdLst/>
              <a:ahLst/>
              <a:cxnLst/>
              <a:rect r="r" b="b" t="t" l="l"/>
              <a:pathLst>
                <a:path h="812800" w="896326">
                  <a:moveTo>
                    <a:pt x="448163" y="0"/>
                  </a:moveTo>
                  <a:cubicBezTo>
                    <a:pt x="200649" y="0"/>
                    <a:pt x="0" y="181951"/>
                    <a:pt x="0" y="406400"/>
                  </a:cubicBezTo>
                  <a:cubicBezTo>
                    <a:pt x="0" y="630849"/>
                    <a:pt x="200649" y="812800"/>
                    <a:pt x="448163" y="812800"/>
                  </a:cubicBezTo>
                  <a:cubicBezTo>
                    <a:pt x="695677" y="812800"/>
                    <a:pt x="896326" y="630849"/>
                    <a:pt x="896326" y="406400"/>
                  </a:cubicBezTo>
                  <a:cubicBezTo>
                    <a:pt x="896326" y="181951"/>
                    <a:pt x="695677" y="0"/>
                    <a:pt x="448163" y="0"/>
                  </a:cubicBezTo>
                  <a:close/>
                </a:path>
              </a:pathLst>
            </a:custGeom>
            <a:solidFill>
              <a:srgbClr val="FFFFFF"/>
            </a:solidFill>
          </p:spPr>
        </p:sp>
        <p:sp>
          <p:nvSpPr>
            <p:cNvPr name="TextBox 6" id="6"/>
            <p:cNvSpPr txBox="true"/>
            <p:nvPr/>
          </p:nvSpPr>
          <p:spPr>
            <a:xfrm>
              <a:off x="84031" y="38100"/>
              <a:ext cx="728265" cy="6985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8382951" y="895350"/>
            <a:ext cx="8876349" cy="819150"/>
          </a:xfrm>
          <a:prstGeom prst="rect">
            <a:avLst/>
          </a:prstGeom>
        </p:spPr>
        <p:txBody>
          <a:bodyPr anchor="t" rtlCol="false" tIns="0" lIns="0" bIns="0" rIns="0">
            <a:spAutoFit/>
          </a:bodyPr>
          <a:lstStyle/>
          <a:p>
            <a:pPr algn="r">
              <a:lnSpc>
                <a:spcPts val="6299"/>
              </a:lnSpc>
            </a:pPr>
            <a:r>
              <a:rPr lang="en-US" sz="4500">
                <a:solidFill>
                  <a:srgbClr val="444E55"/>
                </a:solidFill>
                <a:latin typeface="Horizon"/>
                <a:ea typeface="Horizon"/>
                <a:cs typeface="Horizon"/>
                <a:sym typeface="Horizon"/>
              </a:rPr>
              <a:t>BACKGROUND</a:t>
            </a:r>
          </a:p>
        </p:txBody>
      </p:sp>
      <p:sp>
        <p:nvSpPr>
          <p:cNvPr name="TextBox 8" id="8"/>
          <p:cNvSpPr txBox="true"/>
          <p:nvPr/>
        </p:nvSpPr>
        <p:spPr>
          <a:xfrm rot="0">
            <a:off x="16774491" y="8859044"/>
            <a:ext cx="969619" cy="552450"/>
          </a:xfrm>
          <a:prstGeom prst="rect">
            <a:avLst/>
          </a:prstGeom>
        </p:spPr>
        <p:txBody>
          <a:bodyPr anchor="t" rtlCol="false" tIns="0" lIns="0" bIns="0" rIns="0">
            <a:spAutoFit/>
          </a:bodyPr>
          <a:lstStyle/>
          <a:p>
            <a:pPr algn="l">
              <a:lnSpc>
                <a:spcPts val="4200"/>
              </a:lnSpc>
            </a:pPr>
            <a:r>
              <a:rPr lang="en-US" sz="3000">
                <a:solidFill>
                  <a:srgbClr val="444E55"/>
                </a:solidFill>
                <a:latin typeface="Horizon"/>
                <a:ea typeface="Horizon"/>
                <a:cs typeface="Horizon"/>
                <a:sym typeface="Horizon"/>
              </a:rPr>
              <a:t>03</a:t>
            </a:r>
          </a:p>
        </p:txBody>
      </p:sp>
      <p:sp>
        <p:nvSpPr>
          <p:cNvPr name="TextBox 9" id="9"/>
          <p:cNvSpPr txBox="true"/>
          <p:nvPr/>
        </p:nvSpPr>
        <p:spPr>
          <a:xfrm rot="0">
            <a:off x="4410434" y="2822414"/>
            <a:ext cx="13175336" cy="773527"/>
          </a:xfrm>
          <a:prstGeom prst="rect">
            <a:avLst/>
          </a:prstGeom>
        </p:spPr>
        <p:txBody>
          <a:bodyPr anchor="t" rtlCol="false" tIns="0" lIns="0" bIns="0" rIns="0">
            <a:spAutoFit/>
          </a:bodyPr>
          <a:lstStyle/>
          <a:p>
            <a:pPr algn="l">
              <a:lnSpc>
                <a:spcPts val="3039"/>
              </a:lnSpc>
            </a:pPr>
            <a:r>
              <a:rPr lang="en-US" sz="2171" b="true">
                <a:solidFill>
                  <a:srgbClr val="000000"/>
                </a:solidFill>
                <a:latin typeface="Poppins Bold"/>
                <a:ea typeface="Poppins Bold"/>
                <a:cs typeface="Poppins Bold"/>
                <a:sym typeface="Poppins Bold"/>
              </a:rPr>
              <a:t>Overview</a:t>
            </a:r>
            <a:r>
              <a:rPr lang="en-US" sz="2171">
                <a:solidFill>
                  <a:srgbClr val="000000"/>
                </a:solidFill>
                <a:latin typeface="Poppins"/>
                <a:ea typeface="Poppins"/>
                <a:cs typeface="Poppins"/>
                <a:sym typeface="Poppins"/>
              </a:rPr>
              <a:t>: Specialize in accounts receivable management for B2B transactions, ensuring timely payment collection and cash flow optimization.</a:t>
            </a:r>
          </a:p>
        </p:txBody>
      </p:sp>
      <p:sp>
        <p:nvSpPr>
          <p:cNvPr name="AutoShape 10" id="10"/>
          <p:cNvSpPr/>
          <p:nvPr/>
        </p:nvSpPr>
        <p:spPr>
          <a:xfrm>
            <a:off x="8695375" y="9219406"/>
            <a:ext cx="7596266" cy="0"/>
          </a:xfrm>
          <a:prstGeom prst="line">
            <a:avLst/>
          </a:prstGeom>
          <a:ln cap="flat" w="19050">
            <a:solidFill>
              <a:srgbClr val="000000"/>
            </a:solidFill>
            <a:prstDash val="solid"/>
            <a:headEnd type="none" len="sm" w="sm"/>
            <a:tailEnd type="none" len="sm" w="sm"/>
          </a:ln>
        </p:spPr>
      </p:sp>
      <p:sp>
        <p:nvSpPr>
          <p:cNvPr name="TextBox 11" id="11"/>
          <p:cNvSpPr txBox="true"/>
          <p:nvPr/>
        </p:nvSpPr>
        <p:spPr>
          <a:xfrm rot="0">
            <a:off x="4410434" y="4004065"/>
            <a:ext cx="13175336" cy="4583527"/>
          </a:xfrm>
          <a:prstGeom prst="rect">
            <a:avLst/>
          </a:prstGeom>
        </p:spPr>
        <p:txBody>
          <a:bodyPr anchor="t" rtlCol="false" tIns="0" lIns="0" bIns="0" rIns="0">
            <a:spAutoFit/>
          </a:bodyPr>
          <a:lstStyle/>
          <a:p>
            <a:pPr algn="l">
              <a:lnSpc>
                <a:spcPts val="3039"/>
              </a:lnSpc>
            </a:pPr>
            <a:r>
              <a:rPr lang="en-US" sz="2171" b="true">
                <a:solidFill>
                  <a:srgbClr val="000000"/>
                </a:solidFill>
                <a:latin typeface="Poppins Bold"/>
                <a:ea typeface="Poppins Bold"/>
                <a:cs typeface="Poppins Bold"/>
                <a:sym typeface="Poppins Bold"/>
              </a:rPr>
              <a:t>Key Functions:</a:t>
            </a:r>
          </a:p>
          <a:p>
            <a:pPr algn="l" marL="468757" indent="-234378" lvl="1">
              <a:lnSpc>
                <a:spcPts val="3039"/>
              </a:lnSpc>
              <a:buFont typeface="Arial"/>
              <a:buChar char="•"/>
            </a:pPr>
            <a:r>
              <a:rPr lang="en-US" b="true" sz="2171">
                <a:solidFill>
                  <a:srgbClr val="000000"/>
                </a:solidFill>
                <a:latin typeface="Poppins Bold"/>
                <a:ea typeface="Poppins Bold"/>
                <a:cs typeface="Poppins Bold"/>
                <a:sym typeface="Poppins Bold"/>
              </a:rPr>
              <a:t>Invoice Management: </a:t>
            </a:r>
            <a:r>
              <a:rPr lang="en-US" sz="2171">
                <a:solidFill>
                  <a:srgbClr val="000000"/>
                </a:solidFill>
                <a:latin typeface="Poppins"/>
                <a:ea typeface="Poppins"/>
                <a:cs typeface="Poppins"/>
                <a:sym typeface="Poppins"/>
              </a:rPr>
              <a:t>Track and manage invoices issued to buyers.</a:t>
            </a:r>
          </a:p>
          <a:p>
            <a:pPr algn="l" marL="468757" indent="-234378" lvl="1">
              <a:lnSpc>
                <a:spcPts val="3039"/>
              </a:lnSpc>
              <a:buFont typeface="Arial"/>
              <a:buChar char="•"/>
            </a:pPr>
            <a:r>
              <a:rPr lang="en-US" b="true" sz="2171">
                <a:solidFill>
                  <a:srgbClr val="000000"/>
                </a:solidFill>
                <a:latin typeface="Poppins Bold"/>
                <a:ea typeface="Poppins Bold"/>
                <a:cs typeface="Poppins Bold"/>
                <a:sym typeface="Poppins Bold"/>
              </a:rPr>
              <a:t>Payment Collection: </a:t>
            </a:r>
            <a:r>
              <a:rPr lang="en-US" sz="2171">
                <a:solidFill>
                  <a:srgbClr val="000000"/>
                </a:solidFill>
                <a:latin typeface="Poppins"/>
                <a:ea typeface="Poppins"/>
                <a:cs typeface="Poppins"/>
                <a:sym typeface="Poppins"/>
              </a:rPr>
              <a:t>Collect payments for past due invoices.</a:t>
            </a:r>
          </a:p>
          <a:p>
            <a:pPr algn="l" marL="468757" indent="-234378" lvl="1">
              <a:lnSpc>
                <a:spcPts val="3039"/>
              </a:lnSpc>
              <a:buFont typeface="Arial"/>
              <a:buChar char="•"/>
            </a:pPr>
            <a:r>
              <a:rPr lang="en-US" b="true" sz="2171">
                <a:solidFill>
                  <a:srgbClr val="000000"/>
                </a:solidFill>
                <a:latin typeface="Poppins Bold"/>
                <a:ea typeface="Poppins Bold"/>
                <a:cs typeface="Poppins Bold"/>
                <a:sym typeface="Poppins Bold"/>
              </a:rPr>
              <a:t>Customer Communication: </a:t>
            </a:r>
            <a:r>
              <a:rPr lang="en-US" sz="2171">
                <a:solidFill>
                  <a:srgbClr val="000000"/>
                </a:solidFill>
                <a:latin typeface="Poppins"/>
                <a:ea typeface="Poppins"/>
                <a:cs typeface="Poppins"/>
                <a:sym typeface="Poppins"/>
              </a:rPr>
              <a:t>Send reminders and follow-ups for outstanding payments.</a:t>
            </a:r>
          </a:p>
          <a:p>
            <a:pPr algn="l" marL="468757" indent="-234378" lvl="1">
              <a:lnSpc>
                <a:spcPts val="3039"/>
              </a:lnSpc>
              <a:buFont typeface="Arial"/>
              <a:buChar char="•"/>
            </a:pPr>
            <a:r>
              <a:rPr lang="en-US" b="true" sz="2171">
                <a:solidFill>
                  <a:srgbClr val="000000"/>
                </a:solidFill>
                <a:latin typeface="Poppins Bold"/>
                <a:ea typeface="Poppins Bold"/>
                <a:cs typeface="Poppins Bold"/>
                <a:sym typeface="Poppins Bold"/>
              </a:rPr>
              <a:t>Cash Flow Optimization: </a:t>
            </a:r>
            <a:r>
              <a:rPr lang="en-US" sz="2171">
                <a:solidFill>
                  <a:srgbClr val="000000"/>
                </a:solidFill>
                <a:latin typeface="Poppins"/>
                <a:ea typeface="Poppins"/>
                <a:cs typeface="Poppins"/>
                <a:sym typeface="Poppins"/>
              </a:rPr>
              <a:t>Streamline the accounts receivable process for businesses.</a:t>
            </a:r>
          </a:p>
          <a:p>
            <a:pPr algn="l">
              <a:lnSpc>
                <a:spcPts val="3039"/>
              </a:lnSpc>
            </a:pPr>
          </a:p>
          <a:p>
            <a:pPr algn="l">
              <a:lnSpc>
                <a:spcPts val="3039"/>
              </a:lnSpc>
            </a:pPr>
            <a:r>
              <a:rPr lang="en-US" sz="2171" b="true">
                <a:solidFill>
                  <a:srgbClr val="000000"/>
                </a:solidFill>
                <a:latin typeface="Poppins Bold"/>
                <a:ea typeface="Poppins Bold"/>
                <a:cs typeface="Poppins Bold"/>
                <a:sym typeface="Poppins Bold"/>
              </a:rPr>
              <a:t>Mission: </a:t>
            </a:r>
            <a:r>
              <a:rPr lang="en-US" sz="2171">
                <a:solidFill>
                  <a:srgbClr val="000000"/>
                </a:solidFill>
                <a:latin typeface="Poppins"/>
                <a:ea typeface="Poppins"/>
                <a:cs typeface="Poppins"/>
                <a:sym typeface="Poppins"/>
              </a:rPr>
              <a:t>To enable businesses to focus on their core operations while we handle payment collection and invoice management.</a:t>
            </a:r>
          </a:p>
          <a:p>
            <a:pPr algn="l">
              <a:lnSpc>
                <a:spcPts val="3039"/>
              </a:lnSpc>
            </a:pPr>
          </a:p>
          <a:p>
            <a:pPr algn="l">
              <a:lnSpc>
                <a:spcPts val="3039"/>
              </a:lnSpc>
            </a:pPr>
            <a:r>
              <a:rPr lang="en-US" sz="2171">
                <a:solidFill>
                  <a:srgbClr val="000000"/>
                </a:solidFill>
                <a:latin typeface="Poppins"/>
                <a:ea typeface="Poppins"/>
                <a:cs typeface="Poppins"/>
                <a:sym typeface="Poppins"/>
              </a:rPr>
              <a:t>To ensure the company growth, the company’s marketing team wants to analyze the </a:t>
            </a:r>
            <a:r>
              <a:rPr lang="en-US" sz="2171" b="true">
                <a:solidFill>
                  <a:srgbClr val="000000"/>
                </a:solidFill>
                <a:latin typeface="Poppins Bold"/>
                <a:ea typeface="Poppins Bold"/>
                <a:cs typeface="Poppins Bold"/>
                <a:sym typeface="Poppins Bold"/>
              </a:rPr>
              <a:t>retention rate</a:t>
            </a:r>
            <a:r>
              <a:rPr lang="en-US" sz="2171">
                <a:solidFill>
                  <a:srgbClr val="000000"/>
                </a:solidFill>
                <a:latin typeface="Poppins"/>
                <a:ea typeface="Poppins"/>
                <a:cs typeface="Poppins"/>
                <a:sym typeface="Poppins"/>
              </a:rPr>
              <a:t> of the customers.</a:t>
            </a:r>
          </a:p>
          <a:p>
            <a:pPr algn="l">
              <a:lnSpc>
                <a:spcPts val="3039"/>
              </a:lnSpc>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1705211" y="-1664523"/>
            <a:ext cx="2458679" cy="3874709"/>
          </a:xfrm>
          <a:custGeom>
            <a:avLst/>
            <a:gdLst/>
            <a:ahLst/>
            <a:cxnLst/>
            <a:rect r="r" b="b" t="t" l="l"/>
            <a:pathLst>
              <a:path h="3874709" w="2458679">
                <a:moveTo>
                  <a:pt x="0" y="3874709"/>
                </a:moveTo>
                <a:lnTo>
                  <a:pt x="2458679" y="3874709"/>
                </a:lnTo>
                <a:lnTo>
                  <a:pt x="2458679" y="0"/>
                </a:lnTo>
                <a:lnTo>
                  <a:pt x="0" y="0"/>
                </a:lnTo>
                <a:lnTo>
                  <a:pt x="0" y="387470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34532" y="8076814"/>
            <a:ext cx="2458679" cy="3874709"/>
          </a:xfrm>
          <a:custGeom>
            <a:avLst/>
            <a:gdLst/>
            <a:ahLst/>
            <a:cxnLst/>
            <a:rect r="r" b="b" t="t" l="l"/>
            <a:pathLst>
              <a:path h="3874709" w="2458679">
                <a:moveTo>
                  <a:pt x="0" y="0"/>
                </a:moveTo>
                <a:lnTo>
                  <a:pt x="2458679" y="0"/>
                </a:lnTo>
                <a:lnTo>
                  <a:pt x="2458679" y="3874709"/>
                </a:lnTo>
                <a:lnTo>
                  <a:pt x="0" y="3874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481455" y="895350"/>
            <a:ext cx="13353750" cy="1619250"/>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545454"/>
                </a:solidFill>
                <a:latin typeface="Horizon"/>
                <a:ea typeface="Horizon"/>
                <a:cs typeface="Horizon"/>
                <a:sym typeface="Horizon"/>
              </a:rPr>
              <a:t>PROBLEM STATEMENTS &amp; GOALS?</a:t>
            </a:r>
          </a:p>
        </p:txBody>
      </p:sp>
      <p:grpSp>
        <p:nvGrpSpPr>
          <p:cNvPr name="Group 5" id="5"/>
          <p:cNvGrpSpPr/>
          <p:nvPr/>
        </p:nvGrpSpPr>
        <p:grpSpPr>
          <a:xfrm rot="0">
            <a:off x="6836378" y="3884494"/>
            <a:ext cx="4615244" cy="4988664"/>
            <a:chOff x="0" y="0"/>
            <a:chExt cx="6153659" cy="6651552"/>
          </a:xfrm>
        </p:grpSpPr>
        <p:grpSp>
          <p:nvGrpSpPr>
            <p:cNvPr name="Group 6" id="6"/>
            <p:cNvGrpSpPr/>
            <p:nvPr/>
          </p:nvGrpSpPr>
          <p:grpSpPr>
            <a:xfrm rot="0">
              <a:off x="1758" y="0"/>
              <a:ext cx="6151901" cy="4519987"/>
              <a:chOff x="0" y="0"/>
              <a:chExt cx="714818" cy="525198"/>
            </a:xfrm>
          </p:grpSpPr>
          <p:sp>
            <p:nvSpPr>
              <p:cNvPr name="Freeform 7" id="7"/>
              <p:cNvSpPr/>
              <p:nvPr/>
            </p:nvSpPr>
            <p:spPr>
              <a:xfrm flipH="false" flipV="false" rot="0">
                <a:off x="0" y="0"/>
                <a:ext cx="714818" cy="525198"/>
              </a:xfrm>
              <a:custGeom>
                <a:avLst/>
                <a:gdLst/>
                <a:ahLst/>
                <a:cxnLst/>
                <a:rect r="r" b="b" t="t" l="l"/>
                <a:pathLst>
                  <a:path h="525198" w="714818">
                    <a:moveTo>
                      <a:pt x="0" y="0"/>
                    </a:moveTo>
                    <a:lnTo>
                      <a:pt x="714818" y="0"/>
                    </a:lnTo>
                    <a:lnTo>
                      <a:pt x="714818" y="525198"/>
                    </a:lnTo>
                    <a:lnTo>
                      <a:pt x="0" y="525198"/>
                    </a:lnTo>
                    <a:close/>
                  </a:path>
                </a:pathLst>
              </a:custGeom>
              <a:blipFill>
                <a:blip r:embed="rId4"/>
                <a:stretch>
                  <a:fillRect l="-5035" t="0" r="-5035" b="0"/>
                </a:stretch>
              </a:blipFill>
            </p:spPr>
          </p:sp>
        </p:grpSp>
        <p:sp>
          <p:nvSpPr>
            <p:cNvPr name="TextBox 8" id="8"/>
            <p:cNvSpPr txBox="true"/>
            <p:nvPr/>
          </p:nvSpPr>
          <p:spPr>
            <a:xfrm rot="0">
              <a:off x="0" y="5398062"/>
              <a:ext cx="6151901" cy="125349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Poppins"/>
                  <a:ea typeface="Poppins"/>
                  <a:cs typeface="Poppins"/>
                  <a:sym typeface="Poppins"/>
                </a:rPr>
                <a:t>How many </a:t>
              </a:r>
              <a:r>
                <a:rPr lang="en-US" b="true" sz="1800">
                  <a:solidFill>
                    <a:srgbClr val="000000"/>
                  </a:solidFill>
                  <a:latin typeface="Poppins Bold"/>
                  <a:ea typeface="Poppins Bold"/>
                  <a:cs typeface="Poppins Bold"/>
                  <a:sym typeface="Poppins Bold"/>
                </a:rPr>
                <a:t>businesses remain active</a:t>
              </a:r>
              <a:r>
                <a:rPr lang="en-US" sz="1800">
                  <a:solidFill>
                    <a:srgbClr val="000000"/>
                  </a:solidFill>
                  <a:latin typeface="Poppins"/>
                  <a:ea typeface="Poppins"/>
                  <a:cs typeface="Poppins"/>
                  <a:sym typeface="Poppins"/>
                </a:rPr>
                <a:t> after completing their first transaction or opening their first invoice?</a:t>
              </a:r>
            </a:p>
          </p:txBody>
        </p:sp>
        <p:sp>
          <p:nvSpPr>
            <p:cNvPr name="TextBox 9" id="9"/>
            <p:cNvSpPr txBox="true"/>
            <p:nvPr/>
          </p:nvSpPr>
          <p:spPr>
            <a:xfrm rot="0">
              <a:off x="1758" y="4729537"/>
              <a:ext cx="3738405" cy="481331"/>
            </a:xfrm>
            <a:prstGeom prst="rect">
              <a:avLst/>
            </a:prstGeom>
          </p:spPr>
          <p:txBody>
            <a:bodyPr anchor="t" rtlCol="false" tIns="0" lIns="0" bIns="0" rIns="0">
              <a:spAutoFit/>
            </a:bodyPr>
            <a:lstStyle/>
            <a:p>
              <a:pPr algn="just" marL="0" indent="0" lvl="0">
                <a:lnSpc>
                  <a:spcPts val="2939"/>
                </a:lnSpc>
                <a:spcBef>
                  <a:spcPct val="0"/>
                </a:spcBef>
              </a:pPr>
              <a:r>
                <a:rPr lang="en-US" b="true" sz="2099">
                  <a:solidFill>
                    <a:srgbClr val="000000"/>
                  </a:solidFill>
                  <a:latin typeface="Poppins Bold"/>
                  <a:ea typeface="Poppins Bold"/>
                  <a:cs typeface="Poppins Bold"/>
                  <a:sym typeface="Poppins Bold"/>
                </a:rPr>
                <a:t>Active Businesses</a:t>
              </a:r>
            </a:p>
          </p:txBody>
        </p:sp>
      </p:grpSp>
      <p:grpSp>
        <p:nvGrpSpPr>
          <p:cNvPr name="Group 10" id="10"/>
          <p:cNvGrpSpPr/>
          <p:nvPr/>
        </p:nvGrpSpPr>
        <p:grpSpPr>
          <a:xfrm rot="0">
            <a:off x="1214120" y="3884494"/>
            <a:ext cx="4614585" cy="4674339"/>
            <a:chOff x="0" y="0"/>
            <a:chExt cx="6152780" cy="6232452"/>
          </a:xfrm>
        </p:grpSpPr>
        <p:grpSp>
          <p:nvGrpSpPr>
            <p:cNvPr name="Group 11" id="11"/>
            <p:cNvGrpSpPr/>
            <p:nvPr/>
          </p:nvGrpSpPr>
          <p:grpSpPr>
            <a:xfrm rot="0">
              <a:off x="879" y="0"/>
              <a:ext cx="6151901" cy="4519987"/>
              <a:chOff x="0" y="0"/>
              <a:chExt cx="714818" cy="525198"/>
            </a:xfrm>
          </p:grpSpPr>
          <p:sp>
            <p:nvSpPr>
              <p:cNvPr name="Freeform 12" id="12"/>
              <p:cNvSpPr/>
              <p:nvPr/>
            </p:nvSpPr>
            <p:spPr>
              <a:xfrm flipH="false" flipV="false" rot="0">
                <a:off x="0" y="0"/>
                <a:ext cx="714818" cy="525198"/>
              </a:xfrm>
              <a:custGeom>
                <a:avLst/>
                <a:gdLst/>
                <a:ahLst/>
                <a:cxnLst/>
                <a:rect r="r" b="b" t="t" l="l"/>
                <a:pathLst>
                  <a:path h="525198" w="714818">
                    <a:moveTo>
                      <a:pt x="0" y="0"/>
                    </a:moveTo>
                    <a:lnTo>
                      <a:pt x="714818" y="0"/>
                    </a:lnTo>
                    <a:lnTo>
                      <a:pt x="714818" y="525198"/>
                    </a:lnTo>
                    <a:lnTo>
                      <a:pt x="0" y="525198"/>
                    </a:lnTo>
                    <a:close/>
                  </a:path>
                </a:pathLst>
              </a:custGeom>
              <a:blipFill>
                <a:blip r:embed="rId5"/>
                <a:stretch>
                  <a:fillRect l="-5139" t="0" r="-5139" b="0"/>
                </a:stretch>
              </a:blipFill>
            </p:spPr>
          </p:sp>
        </p:grpSp>
        <p:sp>
          <p:nvSpPr>
            <p:cNvPr name="TextBox 13" id="13"/>
            <p:cNvSpPr txBox="true"/>
            <p:nvPr/>
          </p:nvSpPr>
          <p:spPr>
            <a:xfrm rot="0">
              <a:off x="0" y="5398062"/>
              <a:ext cx="6151901" cy="834390"/>
            </a:xfrm>
            <a:prstGeom prst="rect">
              <a:avLst/>
            </a:prstGeom>
          </p:spPr>
          <p:txBody>
            <a:bodyPr anchor="t" rtlCol="false" tIns="0" lIns="0" bIns="0" rIns="0">
              <a:spAutoFit/>
            </a:bodyPr>
            <a:lstStyle/>
            <a:p>
              <a:pPr algn="just" marL="0" indent="0" lvl="0">
                <a:lnSpc>
                  <a:spcPts val="2520"/>
                </a:lnSpc>
                <a:spcBef>
                  <a:spcPct val="0"/>
                </a:spcBef>
              </a:pPr>
              <a:r>
                <a:rPr lang="en-US" sz="1800">
                  <a:solidFill>
                    <a:srgbClr val="000000"/>
                  </a:solidFill>
                  <a:latin typeface="Poppins"/>
                  <a:ea typeface="Poppins"/>
                  <a:cs typeface="Poppins"/>
                  <a:sym typeface="Poppins"/>
                </a:rPr>
                <a:t>How do customer</a:t>
              </a:r>
              <a:r>
                <a:rPr lang="en-US" b="true" sz="1800">
                  <a:solidFill>
                    <a:srgbClr val="000000"/>
                  </a:solidFill>
                  <a:latin typeface="Poppins Bold"/>
                  <a:ea typeface="Poppins Bold"/>
                  <a:cs typeface="Poppins Bold"/>
                  <a:sym typeface="Poppins Bold"/>
                </a:rPr>
                <a:t> retention patterns</a:t>
              </a:r>
              <a:r>
                <a:rPr lang="en-US" sz="1800">
                  <a:solidFill>
                    <a:srgbClr val="000000"/>
                  </a:solidFill>
                  <a:latin typeface="Poppins"/>
                  <a:ea typeface="Poppins"/>
                  <a:cs typeface="Poppins"/>
                  <a:sym typeface="Poppins"/>
                </a:rPr>
                <a:t> or </a:t>
              </a:r>
              <a:r>
                <a:rPr lang="en-US" b="true" sz="1800">
                  <a:solidFill>
                    <a:srgbClr val="000000"/>
                  </a:solidFill>
                  <a:latin typeface="Poppins Bold"/>
                  <a:ea typeface="Poppins Bold"/>
                  <a:cs typeface="Poppins Bold"/>
                  <a:sym typeface="Poppins Bold"/>
                </a:rPr>
                <a:t>trends </a:t>
              </a:r>
              <a:r>
                <a:rPr lang="en-US" sz="1800">
                  <a:solidFill>
                    <a:srgbClr val="000000"/>
                  </a:solidFill>
                  <a:latin typeface="Poppins"/>
                  <a:ea typeface="Poppins"/>
                  <a:cs typeface="Poppins"/>
                  <a:sym typeface="Poppins"/>
                </a:rPr>
                <a:t>evolve over time?</a:t>
              </a:r>
            </a:p>
          </p:txBody>
        </p:sp>
        <p:sp>
          <p:nvSpPr>
            <p:cNvPr name="TextBox 14" id="14"/>
            <p:cNvSpPr txBox="true"/>
            <p:nvPr/>
          </p:nvSpPr>
          <p:spPr>
            <a:xfrm rot="0">
              <a:off x="879" y="4729537"/>
              <a:ext cx="3738405" cy="481331"/>
            </a:xfrm>
            <a:prstGeom prst="rect">
              <a:avLst/>
            </a:prstGeom>
          </p:spPr>
          <p:txBody>
            <a:bodyPr anchor="t" rtlCol="false" tIns="0" lIns="0" bIns="0" rIns="0">
              <a:spAutoFit/>
            </a:bodyPr>
            <a:lstStyle/>
            <a:p>
              <a:pPr algn="just" marL="0" indent="0" lvl="0">
                <a:lnSpc>
                  <a:spcPts val="2939"/>
                </a:lnSpc>
                <a:spcBef>
                  <a:spcPct val="0"/>
                </a:spcBef>
              </a:pPr>
              <a:r>
                <a:rPr lang="en-US" b="true" sz="2099">
                  <a:solidFill>
                    <a:srgbClr val="000000"/>
                  </a:solidFill>
                  <a:latin typeface="Poppins Bold"/>
                  <a:ea typeface="Poppins Bold"/>
                  <a:cs typeface="Poppins Bold"/>
                  <a:sym typeface="Poppins Bold"/>
                </a:rPr>
                <a:t>Customer Patterns</a:t>
              </a:r>
            </a:p>
          </p:txBody>
        </p:sp>
      </p:grpSp>
      <p:grpSp>
        <p:nvGrpSpPr>
          <p:cNvPr name="Group 15" id="15"/>
          <p:cNvGrpSpPr/>
          <p:nvPr/>
        </p:nvGrpSpPr>
        <p:grpSpPr>
          <a:xfrm rot="0">
            <a:off x="12459295" y="3884494"/>
            <a:ext cx="4613926" cy="4988664"/>
            <a:chOff x="0" y="0"/>
            <a:chExt cx="6151901" cy="6651552"/>
          </a:xfrm>
        </p:grpSpPr>
        <p:grpSp>
          <p:nvGrpSpPr>
            <p:cNvPr name="Group 16" id="16"/>
            <p:cNvGrpSpPr/>
            <p:nvPr/>
          </p:nvGrpSpPr>
          <p:grpSpPr>
            <a:xfrm rot="0">
              <a:off x="0" y="0"/>
              <a:ext cx="6151901" cy="4519987"/>
              <a:chOff x="0" y="0"/>
              <a:chExt cx="714818" cy="525198"/>
            </a:xfrm>
          </p:grpSpPr>
          <p:sp>
            <p:nvSpPr>
              <p:cNvPr name="Freeform 17" id="17"/>
              <p:cNvSpPr/>
              <p:nvPr/>
            </p:nvSpPr>
            <p:spPr>
              <a:xfrm flipH="false" flipV="false" rot="0">
                <a:off x="0" y="0"/>
                <a:ext cx="714818" cy="525198"/>
              </a:xfrm>
              <a:custGeom>
                <a:avLst/>
                <a:gdLst/>
                <a:ahLst/>
                <a:cxnLst/>
                <a:rect r="r" b="b" t="t" l="l"/>
                <a:pathLst>
                  <a:path h="525198" w="714818">
                    <a:moveTo>
                      <a:pt x="0" y="0"/>
                    </a:moveTo>
                    <a:lnTo>
                      <a:pt x="714818" y="0"/>
                    </a:lnTo>
                    <a:lnTo>
                      <a:pt x="714818" y="525198"/>
                    </a:lnTo>
                    <a:lnTo>
                      <a:pt x="0" y="525198"/>
                    </a:lnTo>
                    <a:close/>
                  </a:path>
                </a:pathLst>
              </a:custGeom>
              <a:blipFill>
                <a:blip r:embed="rId6"/>
                <a:stretch>
                  <a:fillRect l="-18030" t="0" r="-18030" b="0"/>
                </a:stretch>
              </a:blipFill>
            </p:spPr>
          </p:sp>
        </p:grpSp>
        <p:sp>
          <p:nvSpPr>
            <p:cNvPr name="TextBox 18" id="18"/>
            <p:cNvSpPr txBox="true"/>
            <p:nvPr/>
          </p:nvSpPr>
          <p:spPr>
            <a:xfrm rot="0">
              <a:off x="0" y="5398062"/>
              <a:ext cx="6151901" cy="1253490"/>
            </a:xfrm>
            <a:prstGeom prst="rect">
              <a:avLst/>
            </a:prstGeom>
          </p:spPr>
          <p:txBody>
            <a:bodyPr anchor="t" rtlCol="false" tIns="0" lIns="0" bIns="0" rIns="0">
              <a:spAutoFit/>
            </a:bodyPr>
            <a:lstStyle/>
            <a:p>
              <a:pPr algn="just" marL="0" indent="0" lvl="0">
                <a:lnSpc>
                  <a:spcPts val="2520"/>
                </a:lnSpc>
                <a:spcBef>
                  <a:spcPct val="0"/>
                </a:spcBef>
              </a:pPr>
              <a:r>
                <a:rPr lang="en-US" sz="1800">
                  <a:solidFill>
                    <a:srgbClr val="000000"/>
                  </a:solidFill>
                  <a:latin typeface="Poppins"/>
                  <a:ea typeface="Poppins"/>
                  <a:cs typeface="Poppins"/>
                  <a:sym typeface="Poppins"/>
                </a:rPr>
                <a:t>Analyzing the </a:t>
              </a:r>
              <a:r>
                <a:rPr lang="en-US" b="true" sz="1800">
                  <a:solidFill>
                    <a:srgbClr val="000000"/>
                  </a:solidFill>
                  <a:latin typeface="Poppins Bold"/>
                  <a:ea typeface="Poppins Bold"/>
                  <a:cs typeface="Poppins Bold"/>
                  <a:sym typeface="Poppins Bold"/>
                </a:rPr>
                <a:t>relation</a:t>
              </a:r>
              <a:r>
                <a:rPr lang="en-US" sz="1800">
                  <a:solidFill>
                    <a:srgbClr val="000000"/>
                  </a:solidFill>
                  <a:latin typeface="Poppins"/>
                  <a:ea typeface="Poppins"/>
                  <a:cs typeface="Poppins"/>
                  <a:sym typeface="Poppins"/>
                </a:rPr>
                <a:t> of customer retention with currency, line of business, and customer payment terms.</a:t>
              </a:r>
            </a:p>
          </p:txBody>
        </p:sp>
        <p:sp>
          <p:nvSpPr>
            <p:cNvPr name="TextBox 19" id="19"/>
            <p:cNvSpPr txBox="true"/>
            <p:nvPr/>
          </p:nvSpPr>
          <p:spPr>
            <a:xfrm rot="0">
              <a:off x="0" y="4729537"/>
              <a:ext cx="3738405" cy="481331"/>
            </a:xfrm>
            <a:prstGeom prst="rect">
              <a:avLst/>
            </a:prstGeom>
          </p:spPr>
          <p:txBody>
            <a:bodyPr anchor="t" rtlCol="false" tIns="0" lIns="0" bIns="0" rIns="0">
              <a:spAutoFit/>
            </a:bodyPr>
            <a:lstStyle/>
            <a:p>
              <a:pPr algn="just" marL="0" indent="0" lvl="0">
                <a:lnSpc>
                  <a:spcPts val="2939"/>
                </a:lnSpc>
                <a:spcBef>
                  <a:spcPct val="0"/>
                </a:spcBef>
              </a:pPr>
              <a:r>
                <a:rPr lang="en-US" b="true" sz="2099">
                  <a:solidFill>
                    <a:srgbClr val="000000"/>
                  </a:solidFill>
                  <a:latin typeface="Poppins Bold"/>
                  <a:ea typeface="Poppins Bold"/>
                  <a:cs typeface="Poppins Bold"/>
                  <a:sym typeface="Poppins Bold"/>
                </a:rPr>
                <a:t>Relation</a:t>
              </a:r>
            </a:p>
          </p:txBody>
        </p:sp>
      </p:grpSp>
      <p:sp>
        <p:nvSpPr>
          <p:cNvPr name="TextBox 20" id="20"/>
          <p:cNvSpPr txBox="true"/>
          <p:nvPr/>
        </p:nvSpPr>
        <p:spPr>
          <a:xfrm rot="0">
            <a:off x="1401306" y="2778324"/>
            <a:ext cx="15485389" cy="424815"/>
          </a:xfrm>
          <a:prstGeom prst="rect">
            <a:avLst/>
          </a:prstGeom>
        </p:spPr>
        <p:txBody>
          <a:bodyPr anchor="t" rtlCol="false" tIns="0" lIns="0" bIns="0" rIns="0">
            <a:spAutoFit/>
          </a:bodyPr>
          <a:lstStyle/>
          <a:p>
            <a:pPr algn="ctr">
              <a:lnSpc>
                <a:spcPts val="3359"/>
              </a:lnSpc>
              <a:spcBef>
                <a:spcPct val="0"/>
              </a:spcBef>
            </a:pPr>
            <a:r>
              <a:rPr lang="en-US" sz="2399" spc="64">
                <a:solidFill>
                  <a:srgbClr val="000000"/>
                </a:solidFill>
                <a:latin typeface="Poppins Light"/>
                <a:ea typeface="Poppins Light"/>
                <a:cs typeface="Poppins Light"/>
                <a:sym typeface="Poppins Light"/>
              </a:rPr>
              <a:t>How can a company improve its retention rate by analyzing customer retention trends over time?</a:t>
            </a:r>
          </a:p>
        </p:txBody>
      </p:sp>
      <p:sp>
        <p:nvSpPr>
          <p:cNvPr name="TextBox 21" id="21"/>
          <p:cNvSpPr txBox="true"/>
          <p:nvPr/>
        </p:nvSpPr>
        <p:spPr>
          <a:xfrm rot="0">
            <a:off x="16289681" y="8897938"/>
            <a:ext cx="969619" cy="552450"/>
          </a:xfrm>
          <a:prstGeom prst="rect">
            <a:avLst/>
          </a:prstGeom>
        </p:spPr>
        <p:txBody>
          <a:bodyPr anchor="t" rtlCol="false" tIns="0" lIns="0" bIns="0" rIns="0">
            <a:spAutoFit/>
          </a:bodyPr>
          <a:lstStyle/>
          <a:p>
            <a:pPr algn="l">
              <a:lnSpc>
                <a:spcPts val="4200"/>
              </a:lnSpc>
            </a:pPr>
            <a:r>
              <a:rPr lang="en-US" sz="3000">
                <a:solidFill>
                  <a:srgbClr val="444E55"/>
                </a:solidFill>
                <a:latin typeface="Horizon"/>
                <a:ea typeface="Horizon"/>
                <a:cs typeface="Horizon"/>
                <a:sym typeface="Horizon"/>
              </a:rPr>
              <a:t>04</a:t>
            </a:r>
          </a:p>
        </p:txBody>
      </p:sp>
      <p:sp>
        <p:nvSpPr>
          <p:cNvPr name="AutoShape 22" id="22"/>
          <p:cNvSpPr/>
          <p:nvPr/>
        </p:nvSpPr>
        <p:spPr>
          <a:xfrm>
            <a:off x="8238939" y="9219406"/>
            <a:ext cx="7596266" cy="0"/>
          </a:xfrm>
          <a:prstGeom prst="line">
            <a:avLst/>
          </a:prstGeom>
          <a:ln cap="flat" w="19050">
            <a:solidFill>
              <a:srgbClr val="BBBDBF"/>
            </a:solidFill>
            <a:prstDash val="solid"/>
            <a:headEnd type="none" len="sm" w="sm"/>
            <a:tailEnd type="none" len="sm" w="sm"/>
          </a:ln>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10330394" y="9543256"/>
            <a:ext cx="6165361" cy="0"/>
          </a:xfrm>
          <a:prstGeom prst="line">
            <a:avLst/>
          </a:prstGeom>
          <a:ln cap="flat" w="19050">
            <a:solidFill>
              <a:srgbClr val="0D0D0D"/>
            </a:solidFill>
            <a:prstDash val="solid"/>
            <a:headEnd type="none" len="sm" w="sm"/>
            <a:tailEnd type="none" len="sm" w="sm"/>
          </a:ln>
        </p:spPr>
      </p:sp>
      <p:sp>
        <p:nvSpPr>
          <p:cNvPr name="Freeform 4" id="4"/>
          <p:cNvSpPr/>
          <p:nvPr/>
        </p:nvSpPr>
        <p:spPr>
          <a:xfrm flipH="false" flipV="false" rot="0">
            <a:off x="1232996" y="1595610"/>
            <a:ext cx="15822008" cy="6380148"/>
          </a:xfrm>
          <a:custGeom>
            <a:avLst/>
            <a:gdLst/>
            <a:ahLst/>
            <a:cxnLst/>
            <a:rect r="r" b="b" t="t" l="l"/>
            <a:pathLst>
              <a:path h="6380148" w="15822008">
                <a:moveTo>
                  <a:pt x="0" y="0"/>
                </a:moveTo>
                <a:lnTo>
                  <a:pt x="15822008" y="0"/>
                </a:lnTo>
                <a:lnTo>
                  <a:pt x="15822008" y="6380148"/>
                </a:lnTo>
                <a:lnTo>
                  <a:pt x="0" y="6380148"/>
                </a:lnTo>
                <a:lnTo>
                  <a:pt x="0" y="0"/>
                </a:lnTo>
                <a:close/>
              </a:path>
            </a:pathLst>
          </a:custGeom>
          <a:blipFill>
            <a:blip r:embed="rId3"/>
            <a:stretch>
              <a:fillRect l="0" t="0" r="0" b="-25853"/>
            </a:stretch>
          </a:blipFill>
        </p:spPr>
      </p:sp>
      <p:grpSp>
        <p:nvGrpSpPr>
          <p:cNvPr name="Group 5" id="5"/>
          <p:cNvGrpSpPr/>
          <p:nvPr/>
        </p:nvGrpSpPr>
        <p:grpSpPr>
          <a:xfrm rot="0">
            <a:off x="2332824" y="8228806"/>
            <a:ext cx="14162930" cy="687387"/>
            <a:chOff x="0" y="0"/>
            <a:chExt cx="3730155" cy="181040"/>
          </a:xfrm>
        </p:grpSpPr>
        <p:sp>
          <p:nvSpPr>
            <p:cNvPr name="Freeform 6" id="6"/>
            <p:cNvSpPr/>
            <p:nvPr/>
          </p:nvSpPr>
          <p:spPr>
            <a:xfrm flipH="false" flipV="false" rot="0">
              <a:off x="0" y="0"/>
              <a:ext cx="3730154" cy="181040"/>
            </a:xfrm>
            <a:custGeom>
              <a:avLst/>
              <a:gdLst/>
              <a:ahLst/>
              <a:cxnLst/>
              <a:rect r="r" b="b" t="t" l="l"/>
              <a:pathLst>
                <a:path h="181040" w="3730154">
                  <a:moveTo>
                    <a:pt x="11479" y="0"/>
                  </a:moveTo>
                  <a:lnTo>
                    <a:pt x="3718675" y="0"/>
                  </a:lnTo>
                  <a:cubicBezTo>
                    <a:pt x="3725015" y="0"/>
                    <a:pt x="3730154" y="5139"/>
                    <a:pt x="3730154" y="11479"/>
                  </a:cubicBezTo>
                  <a:lnTo>
                    <a:pt x="3730154" y="169561"/>
                  </a:lnTo>
                  <a:cubicBezTo>
                    <a:pt x="3730154" y="172605"/>
                    <a:pt x="3728945" y="175525"/>
                    <a:pt x="3726792" y="177678"/>
                  </a:cubicBezTo>
                  <a:cubicBezTo>
                    <a:pt x="3724639" y="179831"/>
                    <a:pt x="3721720" y="181040"/>
                    <a:pt x="3718675" y="181040"/>
                  </a:cubicBezTo>
                  <a:lnTo>
                    <a:pt x="11479" y="181040"/>
                  </a:lnTo>
                  <a:cubicBezTo>
                    <a:pt x="5139" y="181040"/>
                    <a:pt x="0" y="175901"/>
                    <a:pt x="0" y="169561"/>
                  </a:cubicBezTo>
                  <a:lnTo>
                    <a:pt x="0" y="11479"/>
                  </a:lnTo>
                  <a:cubicBezTo>
                    <a:pt x="0" y="5139"/>
                    <a:pt x="5139" y="0"/>
                    <a:pt x="11479" y="0"/>
                  </a:cubicBezTo>
                  <a:close/>
                </a:path>
              </a:pathLst>
            </a:custGeom>
            <a:solidFill>
              <a:srgbClr val="000000"/>
            </a:solidFill>
          </p:spPr>
        </p:sp>
        <p:sp>
          <p:nvSpPr>
            <p:cNvPr name="TextBox 7" id="7"/>
            <p:cNvSpPr txBox="true"/>
            <p:nvPr/>
          </p:nvSpPr>
          <p:spPr>
            <a:xfrm>
              <a:off x="0" y="-57150"/>
              <a:ext cx="3730155" cy="238190"/>
            </a:xfrm>
            <a:prstGeom prst="rect">
              <a:avLst/>
            </a:prstGeom>
          </p:spPr>
          <p:txBody>
            <a:bodyPr anchor="ctr" rtlCol="false" tIns="50800" lIns="50800" bIns="50800" rIns="50800"/>
            <a:lstStyle/>
            <a:p>
              <a:pPr algn="l">
                <a:lnSpc>
                  <a:spcPts val="3079"/>
                </a:lnSpc>
              </a:pPr>
              <a:r>
                <a:rPr lang="en-US" sz="2199" b="true">
                  <a:solidFill>
                    <a:srgbClr val="FFFFFF"/>
                  </a:solidFill>
                  <a:latin typeface="Poppins Bold"/>
                  <a:ea typeface="Poppins Bold"/>
                  <a:cs typeface="Poppins Bold"/>
                  <a:sym typeface="Poppins Bold"/>
                </a:rPr>
                <a:t>   There was a significant decline in customer retention.</a:t>
              </a:r>
            </a:p>
          </p:txBody>
        </p:sp>
      </p:grpSp>
      <p:grpSp>
        <p:nvGrpSpPr>
          <p:cNvPr name="Group 8" id="8"/>
          <p:cNvGrpSpPr/>
          <p:nvPr/>
        </p:nvGrpSpPr>
        <p:grpSpPr>
          <a:xfrm rot="0">
            <a:off x="1352501" y="8228806"/>
            <a:ext cx="687387" cy="703228"/>
            <a:chOff x="0" y="0"/>
            <a:chExt cx="812800" cy="831531"/>
          </a:xfrm>
        </p:grpSpPr>
        <p:sp>
          <p:nvSpPr>
            <p:cNvPr name="Freeform 9" id="9"/>
            <p:cNvSpPr/>
            <p:nvPr/>
          </p:nvSpPr>
          <p:spPr>
            <a:xfrm flipH="false" flipV="false" rot="0">
              <a:off x="0" y="0"/>
              <a:ext cx="812800" cy="831531"/>
            </a:xfrm>
            <a:custGeom>
              <a:avLst/>
              <a:gdLst/>
              <a:ahLst/>
              <a:cxnLst/>
              <a:rect r="r" b="b" t="t" l="l"/>
              <a:pathLst>
                <a:path h="831531" w="812800">
                  <a:moveTo>
                    <a:pt x="406400" y="0"/>
                  </a:moveTo>
                  <a:cubicBezTo>
                    <a:pt x="181951" y="0"/>
                    <a:pt x="0" y="186145"/>
                    <a:pt x="0" y="415765"/>
                  </a:cubicBezTo>
                  <a:cubicBezTo>
                    <a:pt x="0" y="645386"/>
                    <a:pt x="181951" y="831531"/>
                    <a:pt x="406400" y="831531"/>
                  </a:cubicBezTo>
                  <a:cubicBezTo>
                    <a:pt x="630849" y="831531"/>
                    <a:pt x="812800" y="645386"/>
                    <a:pt x="812800" y="415765"/>
                  </a:cubicBezTo>
                  <a:cubicBezTo>
                    <a:pt x="812800" y="186145"/>
                    <a:pt x="630849" y="0"/>
                    <a:pt x="406400" y="0"/>
                  </a:cubicBezTo>
                  <a:close/>
                </a:path>
              </a:pathLst>
            </a:custGeom>
            <a:solidFill>
              <a:srgbClr val="000000"/>
            </a:solidFill>
          </p:spPr>
        </p:sp>
        <p:sp>
          <p:nvSpPr>
            <p:cNvPr name="TextBox 10" id="10"/>
            <p:cNvSpPr txBox="true"/>
            <p:nvPr/>
          </p:nvSpPr>
          <p:spPr>
            <a:xfrm>
              <a:off x="76200" y="20806"/>
              <a:ext cx="660400" cy="732769"/>
            </a:xfrm>
            <a:prstGeom prst="rect">
              <a:avLst/>
            </a:prstGeom>
          </p:spPr>
          <p:txBody>
            <a:bodyPr anchor="ctr" rtlCol="false" tIns="50800" lIns="50800" bIns="50800" rIns="50800"/>
            <a:lstStyle/>
            <a:p>
              <a:pPr algn="ctr">
                <a:lnSpc>
                  <a:spcPts val="2799"/>
                </a:lnSpc>
              </a:pPr>
              <a:r>
                <a:rPr lang="en-US" b="true" sz="1999">
                  <a:solidFill>
                    <a:srgbClr val="FFFFFF"/>
                  </a:solidFill>
                  <a:latin typeface="Poppins Bold"/>
                  <a:ea typeface="Poppins Bold"/>
                  <a:cs typeface="Poppins Bold"/>
                  <a:sym typeface="Poppins Bold"/>
                </a:rPr>
                <a:t>1</a:t>
              </a:r>
            </a:p>
          </p:txBody>
        </p:sp>
      </p:grpSp>
      <p:sp>
        <p:nvSpPr>
          <p:cNvPr name="TextBox 11" id="11"/>
          <p:cNvSpPr txBox="true"/>
          <p:nvPr/>
        </p:nvSpPr>
        <p:spPr>
          <a:xfrm rot="0">
            <a:off x="16898500" y="9163844"/>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05</a:t>
            </a:r>
          </a:p>
        </p:txBody>
      </p:sp>
      <p:sp>
        <p:nvSpPr>
          <p:cNvPr name="TextBox 12" id="12"/>
          <p:cNvSpPr txBox="true"/>
          <p:nvPr/>
        </p:nvSpPr>
        <p:spPr>
          <a:xfrm rot="0">
            <a:off x="2093404" y="581489"/>
            <a:ext cx="14101192" cy="761072"/>
          </a:xfrm>
          <a:prstGeom prst="rect">
            <a:avLst/>
          </a:prstGeom>
        </p:spPr>
        <p:txBody>
          <a:bodyPr anchor="t" rtlCol="false" tIns="0" lIns="0" bIns="0" rIns="0">
            <a:spAutoFit/>
          </a:bodyPr>
          <a:lstStyle/>
          <a:p>
            <a:pPr algn="l">
              <a:lnSpc>
                <a:spcPts val="5826"/>
              </a:lnSpc>
            </a:pPr>
            <a:r>
              <a:rPr lang="en-US" sz="4161" spc="753">
                <a:solidFill>
                  <a:srgbClr val="0D0D0D"/>
                </a:solidFill>
                <a:latin typeface="Horizon"/>
                <a:ea typeface="Horizon"/>
                <a:cs typeface="Horizon"/>
                <a:sym typeface="Horizon"/>
              </a:rPr>
              <a:t>ANALYSIS COHORT HEATMAP</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10330394" y="9543256"/>
            <a:ext cx="6165361" cy="0"/>
          </a:xfrm>
          <a:prstGeom prst="line">
            <a:avLst/>
          </a:prstGeom>
          <a:ln cap="flat" w="19050">
            <a:solidFill>
              <a:srgbClr val="0D0D0D"/>
            </a:solidFill>
            <a:prstDash val="solid"/>
            <a:headEnd type="none" len="sm" w="sm"/>
            <a:tailEnd type="none" len="sm" w="sm"/>
          </a:ln>
        </p:spPr>
      </p:sp>
      <p:grpSp>
        <p:nvGrpSpPr>
          <p:cNvPr name="Group 4" id="4"/>
          <p:cNvGrpSpPr/>
          <p:nvPr/>
        </p:nvGrpSpPr>
        <p:grpSpPr>
          <a:xfrm rot="0">
            <a:off x="2332824" y="8228806"/>
            <a:ext cx="14162930" cy="687387"/>
            <a:chOff x="0" y="0"/>
            <a:chExt cx="3730155" cy="181040"/>
          </a:xfrm>
        </p:grpSpPr>
        <p:sp>
          <p:nvSpPr>
            <p:cNvPr name="Freeform 5" id="5"/>
            <p:cNvSpPr/>
            <p:nvPr/>
          </p:nvSpPr>
          <p:spPr>
            <a:xfrm flipH="false" flipV="false" rot="0">
              <a:off x="0" y="0"/>
              <a:ext cx="3730154" cy="181040"/>
            </a:xfrm>
            <a:custGeom>
              <a:avLst/>
              <a:gdLst/>
              <a:ahLst/>
              <a:cxnLst/>
              <a:rect r="r" b="b" t="t" l="l"/>
              <a:pathLst>
                <a:path h="181040" w="3730154">
                  <a:moveTo>
                    <a:pt x="11479" y="0"/>
                  </a:moveTo>
                  <a:lnTo>
                    <a:pt x="3718675" y="0"/>
                  </a:lnTo>
                  <a:cubicBezTo>
                    <a:pt x="3725015" y="0"/>
                    <a:pt x="3730154" y="5139"/>
                    <a:pt x="3730154" y="11479"/>
                  </a:cubicBezTo>
                  <a:lnTo>
                    <a:pt x="3730154" y="169561"/>
                  </a:lnTo>
                  <a:cubicBezTo>
                    <a:pt x="3730154" y="172605"/>
                    <a:pt x="3728945" y="175525"/>
                    <a:pt x="3726792" y="177678"/>
                  </a:cubicBezTo>
                  <a:cubicBezTo>
                    <a:pt x="3724639" y="179831"/>
                    <a:pt x="3721720" y="181040"/>
                    <a:pt x="3718675" y="181040"/>
                  </a:cubicBezTo>
                  <a:lnTo>
                    <a:pt x="11479" y="181040"/>
                  </a:lnTo>
                  <a:cubicBezTo>
                    <a:pt x="5139" y="181040"/>
                    <a:pt x="0" y="175901"/>
                    <a:pt x="0" y="169561"/>
                  </a:cubicBezTo>
                  <a:lnTo>
                    <a:pt x="0" y="11479"/>
                  </a:lnTo>
                  <a:cubicBezTo>
                    <a:pt x="0" y="5139"/>
                    <a:pt x="5139" y="0"/>
                    <a:pt x="11479" y="0"/>
                  </a:cubicBezTo>
                  <a:close/>
                </a:path>
              </a:pathLst>
            </a:custGeom>
            <a:solidFill>
              <a:srgbClr val="000000"/>
            </a:solidFill>
          </p:spPr>
        </p:sp>
        <p:sp>
          <p:nvSpPr>
            <p:cNvPr name="TextBox 6" id="6"/>
            <p:cNvSpPr txBox="true"/>
            <p:nvPr/>
          </p:nvSpPr>
          <p:spPr>
            <a:xfrm>
              <a:off x="0" y="-57150"/>
              <a:ext cx="3730155" cy="238190"/>
            </a:xfrm>
            <a:prstGeom prst="rect">
              <a:avLst/>
            </a:prstGeom>
          </p:spPr>
          <p:txBody>
            <a:bodyPr anchor="ctr" rtlCol="false" tIns="50800" lIns="50800" bIns="50800" rIns="50800"/>
            <a:lstStyle/>
            <a:p>
              <a:pPr algn="l">
                <a:lnSpc>
                  <a:spcPts val="3079"/>
                </a:lnSpc>
              </a:pPr>
              <a:r>
                <a:rPr lang="en-US" sz="2199" b="true">
                  <a:solidFill>
                    <a:srgbClr val="FFFFFF"/>
                  </a:solidFill>
                  <a:latin typeface="Poppins Bold"/>
                  <a:ea typeface="Poppins Bold"/>
                  <a:cs typeface="Poppins Bold"/>
                  <a:sym typeface="Poppins Bold"/>
                </a:rPr>
                <a:t>    Many customers churned in the 9th and 12th months of 2019.</a:t>
              </a:r>
            </a:p>
          </p:txBody>
        </p:sp>
      </p:grpSp>
      <p:grpSp>
        <p:nvGrpSpPr>
          <p:cNvPr name="Group 7" id="7"/>
          <p:cNvGrpSpPr/>
          <p:nvPr/>
        </p:nvGrpSpPr>
        <p:grpSpPr>
          <a:xfrm rot="0">
            <a:off x="1352501" y="8228806"/>
            <a:ext cx="687387" cy="68738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079"/>
                </a:lnSpc>
              </a:pPr>
              <a:r>
                <a:rPr lang="en-US" b="true" sz="2199">
                  <a:solidFill>
                    <a:srgbClr val="FFFFFF"/>
                  </a:solidFill>
                  <a:latin typeface="Aileron Bold"/>
                  <a:ea typeface="Aileron Bold"/>
                  <a:cs typeface="Aileron Bold"/>
                  <a:sym typeface="Aileron Bold"/>
                </a:rPr>
                <a:t>2</a:t>
              </a:r>
            </a:p>
          </p:txBody>
        </p:sp>
      </p:grpSp>
      <p:sp>
        <p:nvSpPr>
          <p:cNvPr name="TextBox 10" id="10"/>
          <p:cNvSpPr txBox="true"/>
          <p:nvPr/>
        </p:nvSpPr>
        <p:spPr>
          <a:xfrm rot="0">
            <a:off x="16898500" y="9163844"/>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06</a:t>
            </a:r>
          </a:p>
        </p:txBody>
      </p:sp>
      <p:grpSp>
        <p:nvGrpSpPr>
          <p:cNvPr name="Group 11" id="11"/>
          <p:cNvGrpSpPr/>
          <p:nvPr/>
        </p:nvGrpSpPr>
        <p:grpSpPr>
          <a:xfrm rot="0">
            <a:off x="1253054" y="1603698"/>
            <a:ext cx="15781891" cy="6363971"/>
            <a:chOff x="0" y="0"/>
            <a:chExt cx="21042522" cy="8485295"/>
          </a:xfrm>
        </p:grpSpPr>
        <p:sp>
          <p:nvSpPr>
            <p:cNvPr name="Freeform 12" id="12"/>
            <p:cNvSpPr/>
            <p:nvPr/>
          </p:nvSpPr>
          <p:spPr>
            <a:xfrm flipH="false" flipV="false" rot="0">
              <a:off x="0" y="0"/>
              <a:ext cx="21042522" cy="8485295"/>
            </a:xfrm>
            <a:custGeom>
              <a:avLst/>
              <a:gdLst/>
              <a:ahLst/>
              <a:cxnLst/>
              <a:rect r="r" b="b" t="t" l="l"/>
              <a:pathLst>
                <a:path h="8485295" w="21042522">
                  <a:moveTo>
                    <a:pt x="0" y="0"/>
                  </a:moveTo>
                  <a:lnTo>
                    <a:pt x="21042522" y="0"/>
                  </a:lnTo>
                  <a:lnTo>
                    <a:pt x="21042522" y="8485295"/>
                  </a:lnTo>
                  <a:lnTo>
                    <a:pt x="0" y="8485295"/>
                  </a:lnTo>
                  <a:lnTo>
                    <a:pt x="0" y="0"/>
                  </a:lnTo>
                  <a:close/>
                </a:path>
              </a:pathLst>
            </a:custGeom>
            <a:blipFill>
              <a:blip r:embed="rId3"/>
              <a:stretch>
                <a:fillRect l="0" t="0" r="0" b="-25853"/>
              </a:stretch>
            </a:blipFill>
          </p:spPr>
        </p:sp>
        <p:grpSp>
          <p:nvGrpSpPr>
            <p:cNvPr name="Group 13" id="13"/>
            <p:cNvGrpSpPr/>
            <p:nvPr/>
          </p:nvGrpSpPr>
          <p:grpSpPr>
            <a:xfrm rot="0">
              <a:off x="8831920" y="1405537"/>
              <a:ext cx="1190653" cy="478257"/>
              <a:chOff x="0" y="0"/>
              <a:chExt cx="222801" cy="89494"/>
            </a:xfrm>
          </p:grpSpPr>
          <p:sp>
            <p:nvSpPr>
              <p:cNvPr name="Freeform 14" id="14"/>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15" id="15"/>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16" id="16"/>
            <p:cNvGrpSpPr/>
            <p:nvPr/>
          </p:nvGrpSpPr>
          <p:grpSpPr>
            <a:xfrm rot="0">
              <a:off x="10022573" y="927280"/>
              <a:ext cx="1190653" cy="478257"/>
              <a:chOff x="0" y="0"/>
              <a:chExt cx="222801" cy="89494"/>
            </a:xfrm>
          </p:grpSpPr>
          <p:sp>
            <p:nvSpPr>
              <p:cNvPr name="Freeform 17" id="17"/>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18" id="18"/>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19" id="19"/>
            <p:cNvGrpSpPr/>
            <p:nvPr/>
          </p:nvGrpSpPr>
          <p:grpSpPr>
            <a:xfrm rot="0">
              <a:off x="11213226" y="541101"/>
              <a:ext cx="1190653" cy="453211"/>
              <a:chOff x="0" y="0"/>
              <a:chExt cx="222801" cy="84807"/>
            </a:xfrm>
          </p:grpSpPr>
          <p:sp>
            <p:nvSpPr>
              <p:cNvPr name="Freeform 20" id="20"/>
              <p:cNvSpPr/>
              <p:nvPr/>
            </p:nvSpPr>
            <p:spPr>
              <a:xfrm flipH="false" flipV="false" rot="0">
                <a:off x="0" y="0"/>
                <a:ext cx="222801" cy="84807"/>
              </a:xfrm>
              <a:custGeom>
                <a:avLst/>
                <a:gdLst/>
                <a:ahLst/>
                <a:cxnLst/>
                <a:rect r="r" b="b" t="t" l="l"/>
                <a:pathLst>
                  <a:path h="84807" w="222801">
                    <a:moveTo>
                      <a:pt x="0" y="0"/>
                    </a:moveTo>
                    <a:lnTo>
                      <a:pt x="222801" y="0"/>
                    </a:lnTo>
                    <a:lnTo>
                      <a:pt x="222801" y="84807"/>
                    </a:lnTo>
                    <a:lnTo>
                      <a:pt x="0" y="84807"/>
                    </a:lnTo>
                    <a:close/>
                  </a:path>
                </a:pathLst>
              </a:custGeom>
              <a:solidFill>
                <a:srgbClr val="000000">
                  <a:alpha val="0"/>
                </a:srgbClr>
              </a:solidFill>
              <a:ln w="38100" cap="sq">
                <a:solidFill>
                  <a:srgbClr val="FF3131"/>
                </a:solidFill>
                <a:prstDash val="solid"/>
                <a:miter/>
              </a:ln>
            </p:spPr>
          </p:sp>
          <p:sp>
            <p:nvSpPr>
              <p:cNvPr name="TextBox 21" id="21"/>
              <p:cNvSpPr txBox="true"/>
              <p:nvPr/>
            </p:nvSpPr>
            <p:spPr>
              <a:xfrm>
                <a:off x="0" y="-38100"/>
                <a:ext cx="222801" cy="122907"/>
              </a:xfrm>
              <a:prstGeom prst="rect">
                <a:avLst/>
              </a:prstGeom>
            </p:spPr>
            <p:txBody>
              <a:bodyPr anchor="ctr" rtlCol="false" tIns="50800" lIns="50800" bIns="50800" rIns="50800"/>
              <a:lstStyle/>
              <a:p>
                <a:pPr algn="ctr">
                  <a:lnSpc>
                    <a:spcPts val="3079"/>
                  </a:lnSpc>
                </a:pPr>
              </a:p>
            </p:txBody>
          </p:sp>
        </p:grpSp>
        <p:grpSp>
          <p:nvGrpSpPr>
            <p:cNvPr name="Group 22" id="22"/>
            <p:cNvGrpSpPr/>
            <p:nvPr/>
          </p:nvGrpSpPr>
          <p:grpSpPr>
            <a:xfrm rot="0">
              <a:off x="7641267" y="1843575"/>
              <a:ext cx="1190653" cy="478257"/>
              <a:chOff x="0" y="0"/>
              <a:chExt cx="222801" cy="89494"/>
            </a:xfrm>
          </p:grpSpPr>
          <p:sp>
            <p:nvSpPr>
              <p:cNvPr name="Freeform 23" id="23"/>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24" id="24"/>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25" id="25"/>
            <p:cNvGrpSpPr/>
            <p:nvPr/>
          </p:nvGrpSpPr>
          <p:grpSpPr>
            <a:xfrm rot="0">
              <a:off x="6450614" y="2281613"/>
              <a:ext cx="1190653" cy="478257"/>
              <a:chOff x="0" y="0"/>
              <a:chExt cx="222801" cy="89494"/>
            </a:xfrm>
          </p:grpSpPr>
          <p:sp>
            <p:nvSpPr>
              <p:cNvPr name="Freeform 26" id="26"/>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27" id="27"/>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28" id="28"/>
            <p:cNvGrpSpPr/>
            <p:nvPr/>
          </p:nvGrpSpPr>
          <p:grpSpPr>
            <a:xfrm rot="0">
              <a:off x="5259960" y="2759869"/>
              <a:ext cx="1190653" cy="478257"/>
              <a:chOff x="0" y="0"/>
              <a:chExt cx="222801" cy="89494"/>
            </a:xfrm>
          </p:grpSpPr>
          <p:sp>
            <p:nvSpPr>
              <p:cNvPr name="Freeform 29" id="29"/>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30" id="30"/>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31" id="31"/>
            <p:cNvGrpSpPr/>
            <p:nvPr/>
          </p:nvGrpSpPr>
          <p:grpSpPr>
            <a:xfrm rot="0">
              <a:off x="4069307" y="3184501"/>
              <a:ext cx="1190653" cy="478257"/>
              <a:chOff x="0" y="0"/>
              <a:chExt cx="222801" cy="89494"/>
            </a:xfrm>
          </p:grpSpPr>
          <p:sp>
            <p:nvSpPr>
              <p:cNvPr name="Freeform 32" id="32"/>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33" id="33"/>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34" id="34"/>
            <p:cNvGrpSpPr/>
            <p:nvPr/>
          </p:nvGrpSpPr>
          <p:grpSpPr>
            <a:xfrm rot="0">
              <a:off x="2918873" y="3568914"/>
              <a:ext cx="1190653" cy="478257"/>
              <a:chOff x="0" y="0"/>
              <a:chExt cx="222801" cy="89494"/>
            </a:xfrm>
          </p:grpSpPr>
          <p:sp>
            <p:nvSpPr>
              <p:cNvPr name="Freeform 35" id="35"/>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36" id="36"/>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37" id="37"/>
            <p:cNvGrpSpPr/>
            <p:nvPr/>
          </p:nvGrpSpPr>
          <p:grpSpPr>
            <a:xfrm rot="0">
              <a:off x="12401496" y="1405537"/>
              <a:ext cx="1190653" cy="478257"/>
              <a:chOff x="0" y="0"/>
              <a:chExt cx="222801" cy="89494"/>
            </a:xfrm>
          </p:grpSpPr>
          <p:sp>
            <p:nvSpPr>
              <p:cNvPr name="Freeform 38" id="38"/>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39" id="39"/>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40" id="40"/>
            <p:cNvGrpSpPr/>
            <p:nvPr/>
          </p:nvGrpSpPr>
          <p:grpSpPr>
            <a:xfrm rot="0">
              <a:off x="13592149" y="927280"/>
              <a:ext cx="1190653" cy="478257"/>
              <a:chOff x="0" y="0"/>
              <a:chExt cx="222801" cy="89494"/>
            </a:xfrm>
          </p:grpSpPr>
          <p:sp>
            <p:nvSpPr>
              <p:cNvPr name="Freeform 41" id="41"/>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42" id="42"/>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43" id="43"/>
            <p:cNvGrpSpPr/>
            <p:nvPr/>
          </p:nvGrpSpPr>
          <p:grpSpPr>
            <a:xfrm rot="0">
              <a:off x="14782802" y="541101"/>
              <a:ext cx="1190653" cy="453211"/>
              <a:chOff x="0" y="0"/>
              <a:chExt cx="222801" cy="84807"/>
            </a:xfrm>
          </p:grpSpPr>
          <p:sp>
            <p:nvSpPr>
              <p:cNvPr name="Freeform 44" id="44"/>
              <p:cNvSpPr/>
              <p:nvPr/>
            </p:nvSpPr>
            <p:spPr>
              <a:xfrm flipH="false" flipV="false" rot="0">
                <a:off x="0" y="0"/>
                <a:ext cx="222801" cy="84807"/>
              </a:xfrm>
              <a:custGeom>
                <a:avLst/>
                <a:gdLst/>
                <a:ahLst/>
                <a:cxnLst/>
                <a:rect r="r" b="b" t="t" l="l"/>
                <a:pathLst>
                  <a:path h="84807" w="222801">
                    <a:moveTo>
                      <a:pt x="0" y="0"/>
                    </a:moveTo>
                    <a:lnTo>
                      <a:pt x="222801" y="0"/>
                    </a:lnTo>
                    <a:lnTo>
                      <a:pt x="222801" y="84807"/>
                    </a:lnTo>
                    <a:lnTo>
                      <a:pt x="0" y="84807"/>
                    </a:lnTo>
                    <a:close/>
                  </a:path>
                </a:pathLst>
              </a:custGeom>
              <a:solidFill>
                <a:srgbClr val="000000">
                  <a:alpha val="0"/>
                </a:srgbClr>
              </a:solidFill>
              <a:ln w="38100" cap="sq">
                <a:solidFill>
                  <a:srgbClr val="FF3131"/>
                </a:solidFill>
                <a:prstDash val="solid"/>
                <a:miter/>
              </a:ln>
            </p:spPr>
          </p:sp>
          <p:sp>
            <p:nvSpPr>
              <p:cNvPr name="TextBox 45" id="45"/>
              <p:cNvSpPr txBox="true"/>
              <p:nvPr/>
            </p:nvSpPr>
            <p:spPr>
              <a:xfrm>
                <a:off x="0" y="-38100"/>
                <a:ext cx="222801" cy="122907"/>
              </a:xfrm>
              <a:prstGeom prst="rect">
                <a:avLst/>
              </a:prstGeom>
            </p:spPr>
            <p:txBody>
              <a:bodyPr anchor="ctr" rtlCol="false" tIns="50800" lIns="50800" bIns="50800" rIns="50800"/>
              <a:lstStyle/>
              <a:p>
                <a:pPr algn="ctr">
                  <a:lnSpc>
                    <a:spcPts val="3079"/>
                  </a:lnSpc>
                </a:pPr>
              </a:p>
            </p:txBody>
          </p:sp>
        </p:grpSp>
        <p:grpSp>
          <p:nvGrpSpPr>
            <p:cNvPr name="Group 46" id="46"/>
            <p:cNvGrpSpPr/>
            <p:nvPr/>
          </p:nvGrpSpPr>
          <p:grpSpPr>
            <a:xfrm rot="0">
              <a:off x="11210843" y="1843575"/>
              <a:ext cx="1190653" cy="478257"/>
              <a:chOff x="0" y="0"/>
              <a:chExt cx="222801" cy="89494"/>
            </a:xfrm>
          </p:grpSpPr>
          <p:sp>
            <p:nvSpPr>
              <p:cNvPr name="Freeform 47" id="47"/>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48" id="48"/>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49" id="49"/>
            <p:cNvGrpSpPr/>
            <p:nvPr/>
          </p:nvGrpSpPr>
          <p:grpSpPr>
            <a:xfrm rot="0">
              <a:off x="10020190" y="2281613"/>
              <a:ext cx="1190653" cy="478257"/>
              <a:chOff x="0" y="0"/>
              <a:chExt cx="222801" cy="89494"/>
            </a:xfrm>
          </p:grpSpPr>
          <p:sp>
            <p:nvSpPr>
              <p:cNvPr name="Freeform 50" id="50"/>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51" id="51"/>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52" id="52"/>
            <p:cNvGrpSpPr/>
            <p:nvPr/>
          </p:nvGrpSpPr>
          <p:grpSpPr>
            <a:xfrm rot="0">
              <a:off x="8829537" y="2759869"/>
              <a:ext cx="1190653" cy="478257"/>
              <a:chOff x="0" y="0"/>
              <a:chExt cx="222801" cy="89494"/>
            </a:xfrm>
          </p:grpSpPr>
          <p:sp>
            <p:nvSpPr>
              <p:cNvPr name="Freeform 53" id="53"/>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54" id="54"/>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55" id="55"/>
            <p:cNvGrpSpPr/>
            <p:nvPr/>
          </p:nvGrpSpPr>
          <p:grpSpPr>
            <a:xfrm rot="0">
              <a:off x="7638884" y="3184501"/>
              <a:ext cx="1190653" cy="478257"/>
              <a:chOff x="0" y="0"/>
              <a:chExt cx="222801" cy="89494"/>
            </a:xfrm>
          </p:grpSpPr>
          <p:sp>
            <p:nvSpPr>
              <p:cNvPr name="Freeform 56" id="56"/>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57" id="57"/>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58" id="58"/>
            <p:cNvGrpSpPr/>
            <p:nvPr/>
          </p:nvGrpSpPr>
          <p:grpSpPr>
            <a:xfrm rot="0">
              <a:off x="6488450" y="3568914"/>
              <a:ext cx="1190653" cy="478257"/>
              <a:chOff x="0" y="0"/>
              <a:chExt cx="222801" cy="89494"/>
            </a:xfrm>
          </p:grpSpPr>
          <p:sp>
            <p:nvSpPr>
              <p:cNvPr name="Freeform 59" id="59"/>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60" id="60"/>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61" id="61"/>
            <p:cNvGrpSpPr/>
            <p:nvPr/>
          </p:nvGrpSpPr>
          <p:grpSpPr>
            <a:xfrm rot="0">
              <a:off x="2916490" y="4911606"/>
              <a:ext cx="1190653" cy="478257"/>
              <a:chOff x="0" y="0"/>
              <a:chExt cx="222801" cy="89494"/>
            </a:xfrm>
          </p:grpSpPr>
          <p:sp>
            <p:nvSpPr>
              <p:cNvPr name="Freeform 62" id="62"/>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63" id="63"/>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64" id="64"/>
            <p:cNvGrpSpPr/>
            <p:nvPr/>
          </p:nvGrpSpPr>
          <p:grpSpPr>
            <a:xfrm rot="0">
              <a:off x="4107144" y="4433350"/>
              <a:ext cx="1190653" cy="478257"/>
              <a:chOff x="0" y="0"/>
              <a:chExt cx="222801" cy="89494"/>
            </a:xfrm>
          </p:grpSpPr>
          <p:sp>
            <p:nvSpPr>
              <p:cNvPr name="Freeform 65" id="65"/>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FF3131"/>
                </a:solidFill>
                <a:prstDash val="solid"/>
                <a:miter/>
              </a:ln>
            </p:spPr>
          </p:sp>
          <p:sp>
            <p:nvSpPr>
              <p:cNvPr name="TextBox 66" id="66"/>
              <p:cNvSpPr txBox="true"/>
              <p:nvPr/>
            </p:nvSpPr>
            <p:spPr>
              <a:xfrm>
                <a:off x="0" y="-38100"/>
                <a:ext cx="222801" cy="127594"/>
              </a:xfrm>
              <a:prstGeom prst="rect">
                <a:avLst/>
              </a:prstGeom>
            </p:spPr>
            <p:txBody>
              <a:bodyPr anchor="ctr" rtlCol="false" tIns="50800" lIns="50800" bIns="50800" rIns="50800"/>
              <a:lstStyle/>
              <a:p>
                <a:pPr algn="ctr">
                  <a:lnSpc>
                    <a:spcPts val="3079"/>
                  </a:lnSpc>
                </a:pPr>
              </a:p>
            </p:txBody>
          </p:sp>
        </p:grpSp>
        <p:grpSp>
          <p:nvGrpSpPr>
            <p:cNvPr name="Group 67" id="67"/>
            <p:cNvGrpSpPr/>
            <p:nvPr/>
          </p:nvGrpSpPr>
          <p:grpSpPr>
            <a:xfrm rot="0">
              <a:off x="5297797" y="4047170"/>
              <a:ext cx="1190653" cy="453211"/>
              <a:chOff x="0" y="0"/>
              <a:chExt cx="222801" cy="84807"/>
            </a:xfrm>
          </p:grpSpPr>
          <p:sp>
            <p:nvSpPr>
              <p:cNvPr name="Freeform 68" id="68"/>
              <p:cNvSpPr/>
              <p:nvPr/>
            </p:nvSpPr>
            <p:spPr>
              <a:xfrm flipH="false" flipV="false" rot="0">
                <a:off x="0" y="0"/>
                <a:ext cx="222801" cy="84807"/>
              </a:xfrm>
              <a:custGeom>
                <a:avLst/>
                <a:gdLst/>
                <a:ahLst/>
                <a:cxnLst/>
                <a:rect r="r" b="b" t="t" l="l"/>
                <a:pathLst>
                  <a:path h="84807" w="222801">
                    <a:moveTo>
                      <a:pt x="0" y="0"/>
                    </a:moveTo>
                    <a:lnTo>
                      <a:pt x="222801" y="0"/>
                    </a:lnTo>
                    <a:lnTo>
                      <a:pt x="222801" y="84807"/>
                    </a:lnTo>
                    <a:lnTo>
                      <a:pt x="0" y="84807"/>
                    </a:lnTo>
                    <a:close/>
                  </a:path>
                </a:pathLst>
              </a:custGeom>
              <a:solidFill>
                <a:srgbClr val="000000">
                  <a:alpha val="0"/>
                </a:srgbClr>
              </a:solidFill>
              <a:ln w="38100" cap="sq">
                <a:solidFill>
                  <a:srgbClr val="FF3131"/>
                </a:solidFill>
                <a:prstDash val="solid"/>
                <a:miter/>
              </a:ln>
            </p:spPr>
          </p:sp>
          <p:sp>
            <p:nvSpPr>
              <p:cNvPr name="TextBox 69" id="69"/>
              <p:cNvSpPr txBox="true"/>
              <p:nvPr/>
            </p:nvSpPr>
            <p:spPr>
              <a:xfrm>
                <a:off x="0" y="-38100"/>
                <a:ext cx="222801" cy="122907"/>
              </a:xfrm>
              <a:prstGeom prst="rect">
                <a:avLst/>
              </a:prstGeom>
            </p:spPr>
            <p:txBody>
              <a:bodyPr anchor="ctr" rtlCol="false" tIns="50800" lIns="50800" bIns="50800" rIns="50800"/>
              <a:lstStyle/>
              <a:p>
                <a:pPr algn="ctr">
                  <a:lnSpc>
                    <a:spcPts val="3079"/>
                  </a:lnSpc>
                </a:pPr>
              </a:p>
            </p:txBody>
          </p:sp>
        </p:grpSp>
      </p:grpSp>
      <p:sp>
        <p:nvSpPr>
          <p:cNvPr name="TextBox 70" id="70"/>
          <p:cNvSpPr txBox="true"/>
          <p:nvPr/>
        </p:nvSpPr>
        <p:spPr>
          <a:xfrm rot="0">
            <a:off x="2093404" y="581489"/>
            <a:ext cx="14101192" cy="761072"/>
          </a:xfrm>
          <a:prstGeom prst="rect">
            <a:avLst/>
          </a:prstGeom>
        </p:spPr>
        <p:txBody>
          <a:bodyPr anchor="t" rtlCol="false" tIns="0" lIns="0" bIns="0" rIns="0">
            <a:spAutoFit/>
          </a:bodyPr>
          <a:lstStyle/>
          <a:p>
            <a:pPr algn="l">
              <a:lnSpc>
                <a:spcPts val="5826"/>
              </a:lnSpc>
            </a:pPr>
            <a:r>
              <a:rPr lang="en-US" sz="4161" spc="753">
                <a:solidFill>
                  <a:srgbClr val="0D0D0D"/>
                </a:solidFill>
                <a:latin typeface="Horizon"/>
                <a:ea typeface="Horizon"/>
                <a:cs typeface="Horizon"/>
                <a:sym typeface="Horizon"/>
              </a:rPr>
              <a:t>ANALYSIS COHORT HEATMAP</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10330394" y="9543256"/>
            <a:ext cx="6165361" cy="0"/>
          </a:xfrm>
          <a:prstGeom prst="line">
            <a:avLst/>
          </a:prstGeom>
          <a:ln cap="flat" w="19050">
            <a:solidFill>
              <a:srgbClr val="0D0D0D"/>
            </a:solidFill>
            <a:prstDash val="solid"/>
            <a:headEnd type="none" len="sm" w="sm"/>
            <a:tailEnd type="none" len="sm" w="sm"/>
          </a:ln>
        </p:spPr>
      </p:sp>
      <p:grpSp>
        <p:nvGrpSpPr>
          <p:cNvPr name="Group 4" id="4"/>
          <p:cNvGrpSpPr/>
          <p:nvPr/>
        </p:nvGrpSpPr>
        <p:grpSpPr>
          <a:xfrm rot="0">
            <a:off x="2332824" y="8228806"/>
            <a:ext cx="14162930" cy="687387"/>
            <a:chOff x="0" y="0"/>
            <a:chExt cx="3730155" cy="181040"/>
          </a:xfrm>
        </p:grpSpPr>
        <p:sp>
          <p:nvSpPr>
            <p:cNvPr name="Freeform 5" id="5"/>
            <p:cNvSpPr/>
            <p:nvPr/>
          </p:nvSpPr>
          <p:spPr>
            <a:xfrm flipH="false" flipV="false" rot="0">
              <a:off x="0" y="0"/>
              <a:ext cx="3730154" cy="181040"/>
            </a:xfrm>
            <a:custGeom>
              <a:avLst/>
              <a:gdLst/>
              <a:ahLst/>
              <a:cxnLst/>
              <a:rect r="r" b="b" t="t" l="l"/>
              <a:pathLst>
                <a:path h="181040" w="3730154">
                  <a:moveTo>
                    <a:pt x="11479" y="0"/>
                  </a:moveTo>
                  <a:lnTo>
                    <a:pt x="3718675" y="0"/>
                  </a:lnTo>
                  <a:cubicBezTo>
                    <a:pt x="3725015" y="0"/>
                    <a:pt x="3730154" y="5139"/>
                    <a:pt x="3730154" y="11479"/>
                  </a:cubicBezTo>
                  <a:lnTo>
                    <a:pt x="3730154" y="169561"/>
                  </a:lnTo>
                  <a:cubicBezTo>
                    <a:pt x="3730154" y="172605"/>
                    <a:pt x="3728945" y="175525"/>
                    <a:pt x="3726792" y="177678"/>
                  </a:cubicBezTo>
                  <a:cubicBezTo>
                    <a:pt x="3724639" y="179831"/>
                    <a:pt x="3721720" y="181040"/>
                    <a:pt x="3718675" y="181040"/>
                  </a:cubicBezTo>
                  <a:lnTo>
                    <a:pt x="11479" y="181040"/>
                  </a:lnTo>
                  <a:cubicBezTo>
                    <a:pt x="5139" y="181040"/>
                    <a:pt x="0" y="175901"/>
                    <a:pt x="0" y="169561"/>
                  </a:cubicBezTo>
                  <a:lnTo>
                    <a:pt x="0" y="11479"/>
                  </a:lnTo>
                  <a:cubicBezTo>
                    <a:pt x="0" y="5139"/>
                    <a:pt x="5139" y="0"/>
                    <a:pt x="11479" y="0"/>
                  </a:cubicBezTo>
                  <a:close/>
                </a:path>
              </a:pathLst>
            </a:custGeom>
            <a:solidFill>
              <a:srgbClr val="000000"/>
            </a:solidFill>
          </p:spPr>
        </p:sp>
        <p:sp>
          <p:nvSpPr>
            <p:cNvPr name="TextBox 6" id="6"/>
            <p:cNvSpPr txBox="true"/>
            <p:nvPr/>
          </p:nvSpPr>
          <p:spPr>
            <a:xfrm>
              <a:off x="0" y="-57150"/>
              <a:ext cx="3730155" cy="238190"/>
            </a:xfrm>
            <a:prstGeom prst="rect">
              <a:avLst/>
            </a:prstGeom>
          </p:spPr>
          <p:txBody>
            <a:bodyPr anchor="ctr" rtlCol="false" tIns="50800" lIns="50800" bIns="50800" rIns="50800"/>
            <a:lstStyle/>
            <a:p>
              <a:pPr algn="l">
                <a:lnSpc>
                  <a:spcPts val="3079"/>
                </a:lnSpc>
              </a:pPr>
              <a:r>
                <a:rPr lang="en-US" sz="2199" b="true">
                  <a:solidFill>
                    <a:srgbClr val="FFFFFF"/>
                  </a:solidFill>
                  <a:latin typeface="Poppins Bold"/>
                  <a:ea typeface="Poppins Bold"/>
                  <a:cs typeface="Poppins Bold"/>
                  <a:sym typeface="Poppins Bold"/>
                </a:rPr>
                <a:t>    There was a slight increase in the 3rd month of 2020.</a:t>
              </a:r>
            </a:p>
          </p:txBody>
        </p:sp>
      </p:grpSp>
      <p:grpSp>
        <p:nvGrpSpPr>
          <p:cNvPr name="Group 7" id="7"/>
          <p:cNvGrpSpPr/>
          <p:nvPr/>
        </p:nvGrpSpPr>
        <p:grpSpPr>
          <a:xfrm rot="0">
            <a:off x="1352501" y="8228806"/>
            <a:ext cx="687387" cy="68738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079"/>
                </a:lnSpc>
              </a:pPr>
              <a:r>
                <a:rPr lang="en-US" b="true" sz="2199">
                  <a:solidFill>
                    <a:srgbClr val="FFFFFF"/>
                  </a:solidFill>
                  <a:latin typeface="Aileron Bold"/>
                  <a:ea typeface="Aileron Bold"/>
                  <a:cs typeface="Aileron Bold"/>
                  <a:sym typeface="Aileron Bold"/>
                </a:rPr>
                <a:t>3</a:t>
              </a:r>
            </a:p>
          </p:txBody>
        </p:sp>
      </p:grpSp>
      <p:sp>
        <p:nvSpPr>
          <p:cNvPr name="TextBox 10" id="10"/>
          <p:cNvSpPr txBox="true"/>
          <p:nvPr/>
        </p:nvSpPr>
        <p:spPr>
          <a:xfrm rot="0">
            <a:off x="16898500" y="9163844"/>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07</a:t>
            </a:r>
          </a:p>
        </p:txBody>
      </p:sp>
      <p:sp>
        <p:nvSpPr>
          <p:cNvPr name="Freeform 11" id="11"/>
          <p:cNvSpPr/>
          <p:nvPr/>
        </p:nvSpPr>
        <p:spPr>
          <a:xfrm flipH="false" flipV="false" rot="0">
            <a:off x="1253054" y="1603698"/>
            <a:ext cx="15781891" cy="6363971"/>
          </a:xfrm>
          <a:custGeom>
            <a:avLst/>
            <a:gdLst/>
            <a:ahLst/>
            <a:cxnLst/>
            <a:rect r="r" b="b" t="t" l="l"/>
            <a:pathLst>
              <a:path h="6363971" w="15781891">
                <a:moveTo>
                  <a:pt x="0" y="0"/>
                </a:moveTo>
                <a:lnTo>
                  <a:pt x="15781892" y="0"/>
                </a:lnTo>
                <a:lnTo>
                  <a:pt x="15781892" y="6363971"/>
                </a:lnTo>
                <a:lnTo>
                  <a:pt x="0" y="6363971"/>
                </a:lnTo>
                <a:lnTo>
                  <a:pt x="0" y="0"/>
                </a:lnTo>
                <a:close/>
              </a:path>
            </a:pathLst>
          </a:custGeom>
          <a:blipFill>
            <a:blip r:embed="rId3"/>
            <a:stretch>
              <a:fillRect l="0" t="0" r="0" b="-25853"/>
            </a:stretch>
          </a:blipFill>
        </p:spPr>
      </p:sp>
      <p:grpSp>
        <p:nvGrpSpPr>
          <p:cNvPr name="Group 12" id="12"/>
          <p:cNvGrpSpPr/>
          <p:nvPr/>
        </p:nvGrpSpPr>
        <p:grpSpPr>
          <a:xfrm rot="0">
            <a:off x="3418750" y="2029063"/>
            <a:ext cx="12471693" cy="4643591"/>
            <a:chOff x="0" y="0"/>
            <a:chExt cx="16628924" cy="6191455"/>
          </a:xfrm>
        </p:grpSpPr>
        <p:grpSp>
          <p:nvGrpSpPr>
            <p:cNvPr name="Group 13" id="13"/>
            <p:cNvGrpSpPr/>
            <p:nvPr/>
          </p:nvGrpSpPr>
          <p:grpSpPr>
            <a:xfrm rot="0">
              <a:off x="13056965" y="864436"/>
              <a:ext cx="1190653" cy="478257"/>
              <a:chOff x="0" y="0"/>
              <a:chExt cx="222801" cy="89494"/>
            </a:xfrm>
          </p:grpSpPr>
          <p:sp>
            <p:nvSpPr>
              <p:cNvPr name="Freeform 14" id="14"/>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057941"/>
                </a:solidFill>
                <a:prstDash val="solid"/>
                <a:miter/>
              </a:ln>
            </p:spPr>
          </p:sp>
          <p:sp>
            <p:nvSpPr>
              <p:cNvPr name="TextBox 15" id="15"/>
              <p:cNvSpPr txBox="true"/>
              <p:nvPr/>
            </p:nvSpPr>
            <p:spPr>
              <a:xfrm>
                <a:off x="0" y="-38100"/>
                <a:ext cx="222801" cy="127594"/>
              </a:xfrm>
              <a:prstGeom prst="rect">
                <a:avLst/>
              </a:prstGeom>
            </p:spPr>
            <p:txBody>
              <a:bodyPr anchor="ctr" rtlCol="false" tIns="53625" lIns="53625" bIns="53625" rIns="53625"/>
              <a:lstStyle/>
              <a:p>
                <a:pPr algn="ctr">
                  <a:lnSpc>
                    <a:spcPts val="3079"/>
                  </a:lnSpc>
                </a:pPr>
              </a:p>
            </p:txBody>
          </p:sp>
        </p:grpSp>
        <p:grpSp>
          <p:nvGrpSpPr>
            <p:cNvPr name="Group 16" id="16"/>
            <p:cNvGrpSpPr/>
            <p:nvPr/>
          </p:nvGrpSpPr>
          <p:grpSpPr>
            <a:xfrm rot="0">
              <a:off x="14247618" y="386180"/>
              <a:ext cx="1190653" cy="478257"/>
              <a:chOff x="0" y="0"/>
              <a:chExt cx="222801" cy="89494"/>
            </a:xfrm>
          </p:grpSpPr>
          <p:sp>
            <p:nvSpPr>
              <p:cNvPr name="Freeform 17" id="17"/>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057941"/>
                </a:solidFill>
                <a:prstDash val="solid"/>
                <a:miter/>
              </a:ln>
            </p:spPr>
          </p:sp>
          <p:sp>
            <p:nvSpPr>
              <p:cNvPr name="TextBox 18" id="18"/>
              <p:cNvSpPr txBox="true"/>
              <p:nvPr/>
            </p:nvSpPr>
            <p:spPr>
              <a:xfrm>
                <a:off x="0" y="-38100"/>
                <a:ext cx="222801" cy="127594"/>
              </a:xfrm>
              <a:prstGeom prst="rect">
                <a:avLst/>
              </a:prstGeom>
            </p:spPr>
            <p:txBody>
              <a:bodyPr anchor="ctr" rtlCol="false" tIns="53625" lIns="53625" bIns="53625" rIns="53625"/>
              <a:lstStyle/>
              <a:p>
                <a:pPr algn="ctr">
                  <a:lnSpc>
                    <a:spcPts val="3079"/>
                  </a:lnSpc>
                </a:pPr>
              </a:p>
            </p:txBody>
          </p:sp>
        </p:grpSp>
        <p:grpSp>
          <p:nvGrpSpPr>
            <p:cNvPr name="Group 19" id="19"/>
            <p:cNvGrpSpPr/>
            <p:nvPr/>
          </p:nvGrpSpPr>
          <p:grpSpPr>
            <a:xfrm rot="0">
              <a:off x="15438271" y="0"/>
              <a:ext cx="1190653" cy="453211"/>
              <a:chOff x="0" y="0"/>
              <a:chExt cx="222801" cy="84807"/>
            </a:xfrm>
          </p:grpSpPr>
          <p:sp>
            <p:nvSpPr>
              <p:cNvPr name="Freeform 20" id="20"/>
              <p:cNvSpPr/>
              <p:nvPr/>
            </p:nvSpPr>
            <p:spPr>
              <a:xfrm flipH="false" flipV="false" rot="0">
                <a:off x="0" y="0"/>
                <a:ext cx="222801" cy="84807"/>
              </a:xfrm>
              <a:custGeom>
                <a:avLst/>
                <a:gdLst/>
                <a:ahLst/>
                <a:cxnLst/>
                <a:rect r="r" b="b" t="t" l="l"/>
                <a:pathLst>
                  <a:path h="84807" w="222801">
                    <a:moveTo>
                      <a:pt x="0" y="0"/>
                    </a:moveTo>
                    <a:lnTo>
                      <a:pt x="222801" y="0"/>
                    </a:lnTo>
                    <a:lnTo>
                      <a:pt x="222801" y="84807"/>
                    </a:lnTo>
                    <a:lnTo>
                      <a:pt x="0" y="84807"/>
                    </a:lnTo>
                    <a:close/>
                  </a:path>
                </a:pathLst>
              </a:custGeom>
              <a:solidFill>
                <a:srgbClr val="000000">
                  <a:alpha val="0"/>
                </a:srgbClr>
              </a:solidFill>
              <a:ln w="38100" cap="sq">
                <a:solidFill>
                  <a:srgbClr val="057941"/>
                </a:solidFill>
                <a:prstDash val="solid"/>
                <a:miter/>
              </a:ln>
            </p:spPr>
          </p:sp>
          <p:sp>
            <p:nvSpPr>
              <p:cNvPr name="TextBox 21" id="21"/>
              <p:cNvSpPr txBox="true"/>
              <p:nvPr/>
            </p:nvSpPr>
            <p:spPr>
              <a:xfrm>
                <a:off x="0" y="-38100"/>
                <a:ext cx="222801" cy="122907"/>
              </a:xfrm>
              <a:prstGeom prst="rect">
                <a:avLst/>
              </a:prstGeom>
            </p:spPr>
            <p:txBody>
              <a:bodyPr anchor="ctr" rtlCol="false" tIns="53625" lIns="53625" bIns="53625" rIns="53625"/>
              <a:lstStyle/>
              <a:p>
                <a:pPr algn="ctr">
                  <a:lnSpc>
                    <a:spcPts val="3079"/>
                  </a:lnSpc>
                </a:pPr>
              </a:p>
            </p:txBody>
          </p:sp>
        </p:grpSp>
        <p:grpSp>
          <p:nvGrpSpPr>
            <p:cNvPr name="Group 22" id="22"/>
            <p:cNvGrpSpPr/>
            <p:nvPr/>
          </p:nvGrpSpPr>
          <p:grpSpPr>
            <a:xfrm rot="0">
              <a:off x="11866312" y="1302474"/>
              <a:ext cx="1190653" cy="478257"/>
              <a:chOff x="0" y="0"/>
              <a:chExt cx="222801" cy="89494"/>
            </a:xfrm>
          </p:grpSpPr>
          <p:sp>
            <p:nvSpPr>
              <p:cNvPr name="Freeform 23" id="23"/>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057941"/>
                </a:solidFill>
                <a:prstDash val="solid"/>
                <a:miter/>
              </a:ln>
            </p:spPr>
          </p:sp>
          <p:sp>
            <p:nvSpPr>
              <p:cNvPr name="TextBox 24" id="24"/>
              <p:cNvSpPr txBox="true"/>
              <p:nvPr/>
            </p:nvSpPr>
            <p:spPr>
              <a:xfrm>
                <a:off x="0" y="-38100"/>
                <a:ext cx="222801" cy="127594"/>
              </a:xfrm>
              <a:prstGeom prst="rect">
                <a:avLst/>
              </a:prstGeom>
            </p:spPr>
            <p:txBody>
              <a:bodyPr anchor="ctr" rtlCol="false" tIns="53625" lIns="53625" bIns="53625" rIns="53625"/>
              <a:lstStyle/>
              <a:p>
                <a:pPr algn="ctr">
                  <a:lnSpc>
                    <a:spcPts val="3079"/>
                  </a:lnSpc>
                </a:pPr>
              </a:p>
            </p:txBody>
          </p:sp>
        </p:grpSp>
        <p:grpSp>
          <p:nvGrpSpPr>
            <p:cNvPr name="Group 25" id="25"/>
            <p:cNvGrpSpPr/>
            <p:nvPr/>
          </p:nvGrpSpPr>
          <p:grpSpPr>
            <a:xfrm rot="0">
              <a:off x="10675659" y="1740512"/>
              <a:ext cx="1190653" cy="478257"/>
              <a:chOff x="0" y="0"/>
              <a:chExt cx="222801" cy="89494"/>
            </a:xfrm>
          </p:grpSpPr>
          <p:sp>
            <p:nvSpPr>
              <p:cNvPr name="Freeform 26" id="26"/>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057941"/>
                </a:solidFill>
                <a:prstDash val="solid"/>
                <a:miter/>
              </a:ln>
            </p:spPr>
          </p:sp>
          <p:sp>
            <p:nvSpPr>
              <p:cNvPr name="TextBox 27" id="27"/>
              <p:cNvSpPr txBox="true"/>
              <p:nvPr/>
            </p:nvSpPr>
            <p:spPr>
              <a:xfrm>
                <a:off x="0" y="-38100"/>
                <a:ext cx="222801" cy="127594"/>
              </a:xfrm>
              <a:prstGeom prst="rect">
                <a:avLst/>
              </a:prstGeom>
            </p:spPr>
            <p:txBody>
              <a:bodyPr anchor="ctr" rtlCol="false" tIns="53625" lIns="53625" bIns="53625" rIns="53625"/>
              <a:lstStyle/>
              <a:p>
                <a:pPr algn="ctr">
                  <a:lnSpc>
                    <a:spcPts val="3079"/>
                  </a:lnSpc>
                </a:pPr>
              </a:p>
            </p:txBody>
          </p:sp>
        </p:grpSp>
        <p:grpSp>
          <p:nvGrpSpPr>
            <p:cNvPr name="Group 28" id="28"/>
            <p:cNvGrpSpPr/>
            <p:nvPr/>
          </p:nvGrpSpPr>
          <p:grpSpPr>
            <a:xfrm rot="0">
              <a:off x="9485006" y="2218768"/>
              <a:ext cx="1190653" cy="478257"/>
              <a:chOff x="0" y="0"/>
              <a:chExt cx="222801" cy="89494"/>
            </a:xfrm>
          </p:grpSpPr>
          <p:sp>
            <p:nvSpPr>
              <p:cNvPr name="Freeform 29" id="29"/>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057941"/>
                </a:solidFill>
                <a:prstDash val="solid"/>
                <a:miter/>
              </a:ln>
            </p:spPr>
          </p:sp>
          <p:sp>
            <p:nvSpPr>
              <p:cNvPr name="TextBox 30" id="30"/>
              <p:cNvSpPr txBox="true"/>
              <p:nvPr/>
            </p:nvSpPr>
            <p:spPr>
              <a:xfrm>
                <a:off x="0" y="-38100"/>
                <a:ext cx="222801" cy="127594"/>
              </a:xfrm>
              <a:prstGeom prst="rect">
                <a:avLst/>
              </a:prstGeom>
            </p:spPr>
            <p:txBody>
              <a:bodyPr anchor="ctr" rtlCol="false" tIns="53625" lIns="53625" bIns="53625" rIns="53625"/>
              <a:lstStyle/>
              <a:p>
                <a:pPr algn="ctr">
                  <a:lnSpc>
                    <a:spcPts val="3079"/>
                  </a:lnSpc>
                </a:pPr>
              </a:p>
            </p:txBody>
          </p:sp>
        </p:grpSp>
        <p:grpSp>
          <p:nvGrpSpPr>
            <p:cNvPr name="Group 31" id="31"/>
            <p:cNvGrpSpPr/>
            <p:nvPr/>
          </p:nvGrpSpPr>
          <p:grpSpPr>
            <a:xfrm rot="0">
              <a:off x="8294353" y="2643400"/>
              <a:ext cx="1190653" cy="478257"/>
              <a:chOff x="0" y="0"/>
              <a:chExt cx="222801" cy="89494"/>
            </a:xfrm>
          </p:grpSpPr>
          <p:sp>
            <p:nvSpPr>
              <p:cNvPr name="Freeform 32" id="32"/>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057941"/>
                </a:solidFill>
                <a:prstDash val="solid"/>
                <a:miter/>
              </a:ln>
            </p:spPr>
          </p:sp>
          <p:sp>
            <p:nvSpPr>
              <p:cNvPr name="TextBox 33" id="33"/>
              <p:cNvSpPr txBox="true"/>
              <p:nvPr/>
            </p:nvSpPr>
            <p:spPr>
              <a:xfrm>
                <a:off x="0" y="-38100"/>
                <a:ext cx="222801" cy="127594"/>
              </a:xfrm>
              <a:prstGeom prst="rect">
                <a:avLst/>
              </a:prstGeom>
            </p:spPr>
            <p:txBody>
              <a:bodyPr anchor="ctr" rtlCol="false" tIns="53625" lIns="53625" bIns="53625" rIns="53625"/>
              <a:lstStyle/>
              <a:p>
                <a:pPr algn="ctr">
                  <a:lnSpc>
                    <a:spcPts val="3079"/>
                  </a:lnSpc>
                </a:pPr>
              </a:p>
            </p:txBody>
          </p:sp>
        </p:grpSp>
        <p:grpSp>
          <p:nvGrpSpPr>
            <p:cNvPr name="Group 34" id="34"/>
            <p:cNvGrpSpPr/>
            <p:nvPr/>
          </p:nvGrpSpPr>
          <p:grpSpPr>
            <a:xfrm rot="0">
              <a:off x="7143918" y="3027813"/>
              <a:ext cx="1190653" cy="478257"/>
              <a:chOff x="0" y="0"/>
              <a:chExt cx="222801" cy="89494"/>
            </a:xfrm>
          </p:grpSpPr>
          <p:sp>
            <p:nvSpPr>
              <p:cNvPr name="Freeform 35" id="35"/>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057941"/>
                </a:solidFill>
                <a:prstDash val="solid"/>
                <a:miter/>
              </a:ln>
            </p:spPr>
          </p:sp>
          <p:sp>
            <p:nvSpPr>
              <p:cNvPr name="TextBox 36" id="36"/>
              <p:cNvSpPr txBox="true"/>
              <p:nvPr/>
            </p:nvSpPr>
            <p:spPr>
              <a:xfrm>
                <a:off x="0" y="-38100"/>
                <a:ext cx="222801" cy="127594"/>
              </a:xfrm>
              <a:prstGeom prst="rect">
                <a:avLst/>
              </a:prstGeom>
            </p:spPr>
            <p:txBody>
              <a:bodyPr anchor="ctr" rtlCol="false" tIns="53625" lIns="53625" bIns="53625" rIns="53625"/>
              <a:lstStyle/>
              <a:p>
                <a:pPr algn="ctr">
                  <a:lnSpc>
                    <a:spcPts val="3079"/>
                  </a:lnSpc>
                </a:pPr>
              </a:p>
            </p:txBody>
          </p:sp>
        </p:grpSp>
        <p:grpSp>
          <p:nvGrpSpPr>
            <p:cNvPr name="Group 37" id="37"/>
            <p:cNvGrpSpPr/>
            <p:nvPr/>
          </p:nvGrpSpPr>
          <p:grpSpPr>
            <a:xfrm rot="0">
              <a:off x="3571959" y="4370506"/>
              <a:ext cx="1190653" cy="478257"/>
              <a:chOff x="0" y="0"/>
              <a:chExt cx="222801" cy="89494"/>
            </a:xfrm>
          </p:grpSpPr>
          <p:sp>
            <p:nvSpPr>
              <p:cNvPr name="Freeform 38" id="38"/>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057941"/>
                </a:solidFill>
                <a:prstDash val="solid"/>
                <a:miter/>
              </a:ln>
            </p:spPr>
          </p:sp>
          <p:sp>
            <p:nvSpPr>
              <p:cNvPr name="TextBox 39" id="39"/>
              <p:cNvSpPr txBox="true"/>
              <p:nvPr/>
            </p:nvSpPr>
            <p:spPr>
              <a:xfrm>
                <a:off x="0" y="-38100"/>
                <a:ext cx="222801" cy="127594"/>
              </a:xfrm>
              <a:prstGeom prst="rect">
                <a:avLst/>
              </a:prstGeom>
            </p:spPr>
            <p:txBody>
              <a:bodyPr anchor="ctr" rtlCol="false" tIns="53625" lIns="53625" bIns="53625" rIns="53625"/>
              <a:lstStyle/>
              <a:p>
                <a:pPr algn="ctr">
                  <a:lnSpc>
                    <a:spcPts val="3079"/>
                  </a:lnSpc>
                </a:pPr>
              </a:p>
            </p:txBody>
          </p:sp>
        </p:grpSp>
        <p:grpSp>
          <p:nvGrpSpPr>
            <p:cNvPr name="Group 40" id="40"/>
            <p:cNvGrpSpPr/>
            <p:nvPr/>
          </p:nvGrpSpPr>
          <p:grpSpPr>
            <a:xfrm rot="0">
              <a:off x="4762612" y="3892249"/>
              <a:ext cx="1190653" cy="478257"/>
              <a:chOff x="0" y="0"/>
              <a:chExt cx="222801" cy="89494"/>
            </a:xfrm>
          </p:grpSpPr>
          <p:sp>
            <p:nvSpPr>
              <p:cNvPr name="Freeform 41" id="41"/>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057941"/>
                </a:solidFill>
                <a:prstDash val="solid"/>
                <a:miter/>
              </a:ln>
            </p:spPr>
          </p:sp>
          <p:sp>
            <p:nvSpPr>
              <p:cNvPr name="TextBox 42" id="42"/>
              <p:cNvSpPr txBox="true"/>
              <p:nvPr/>
            </p:nvSpPr>
            <p:spPr>
              <a:xfrm>
                <a:off x="0" y="-38100"/>
                <a:ext cx="222801" cy="127594"/>
              </a:xfrm>
              <a:prstGeom prst="rect">
                <a:avLst/>
              </a:prstGeom>
            </p:spPr>
            <p:txBody>
              <a:bodyPr anchor="ctr" rtlCol="false" tIns="53625" lIns="53625" bIns="53625" rIns="53625"/>
              <a:lstStyle/>
              <a:p>
                <a:pPr algn="ctr">
                  <a:lnSpc>
                    <a:spcPts val="3079"/>
                  </a:lnSpc>
                </a:pPr>
              </a:p>
            </p:txBody>
          </p:sp>
        </p:grpSp>
        <p:grpSp>
          <p:nvGrpSpPr>
            <p:cNvPr name="Group 43" id="43"/>
            <p:cNvGrpSpPr/>
            <p:nvPr/>
          </p:nvGrpSpPr>
          <p:grpSpPr>
            <a:xfrm rot="0">
              <a:off x="5953265" y="3506069"/>
              <a:ext cx="1190653" cy="453211"/>
              <a:chOff x="0" y="0"/>
              <a:chExt cx="222801" cy="84807"/>
            </a:xfrm>
          </p:grpSpPr>
          <p:sp>
            <p:nvSpPr>
              <p:cNvPr name="Freeform 44" id="44"/>
              <p:cNvSpPr/>
              <p:nvPr/>
            </p:nvSpPr>
            <p:spPr>
              <a:xfrm flipH="false" flipV="false" rot="0">
                <a:off x="0" y="0"/>
                <a:ext cx="222801" cy="84807"/>
              </a:xfrm>
              <a:custGeom>
                <a:avLst/>
                <a:gdLst/>
                <a:ahLst/>
                <a:cxnLst/>
                <a:rect r="r" b="b" t="t" l="l"/>
                <a:pathLst>
                  <a:path h="84807" w="222801">
                    <a:moveTo>
                      <a:pt x="0" y="0"/>
                    </a:moveTo>
                    <a:lnTo>
                      <a:pt x="222801" y="0"/>
                    </a:lnTo>
                    <a:lnTo>
                      <a:pt x="222801" y="84807"/>
                    </a:lnTo>
                    <a:lnTo>
                      <a:pt x="0" y="84807"/>
                    </a:lnTo>
                    <a:close/>
                  </a:path>
                </a:pathLst>
              </a:custGeom>
              <a:solidFill>
                <a:srgbClr val="000000">
                  <a:alpha val="0"/>
                </a:srgbClr>
              </a:solidFill>
              <a:ln w="38100" cap="sq">
                <a:solidFill>
                  <a:srgbClr val="057941"/>
                </a:solidFill>
                <a:prstDash val="solid"/>
                <a:miter/>
              </a:ln>
            </p:spPr>
          </p:sp>
          <p:sp>
            <p:nvSpPr>
              <p:cNvPr name="TextBox 45" id="45"/>
              <p:cNvSpPr txBox="true"/>
              <p:nvPr/>
            </p:nvSpPr>
            <p:spPr>
              <a:xfrm>
                <a:off x="0" y="-38100"/>
                <a:ext cx="222801" cy="122907"/>
              </a:xfrm>
              <a:prstGeom prst="rect">
                <a:avLst/>
              </a:prstGeom>
            </p:spPr>
            <p:txBody>
              <a:bodyPr anchor="ctr" rtlCol="false" tIns="53625" lIns="53625" bIns="53625" rIns="53625"/>
              <a:lstStyle/>
              <a:p>
                <a:pPr algn="ctr">
                  <a:lnSpc>
                    <a:spcPts val="3079"/>
                  </a:lnSpc>
                </a:pPr>
              </a:p>
            </p:txBody>
          </p:sp>
        </p:grpSp>
        <p:grpSp>
          <p:nvGrpSpPr>
            <p:cNvPr name="Group 46" id="46"/>
            <p:cNvGrpSpPr/>
            <p:nvPr/>
          </p:nvGrpSpPr>
          <p:grpSpPr>
            <a:xfrm rot="0">
              <a:off x="0" y="5713198"/>
              <a:ext cx="1190653" cy="478257"/>
              <a:chOff x="0" y="0"/>
              <a:chExt cx="222801" cy="89494"/>
            </a:xfrm>
          </p:grpSpPr>
          <p:sp>
            <p:nvSpPr>
              <p:cNvPr name="Freeform 47" id="47"/>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057941"/>
                </a:solidFill>
                <a:prstDash val="solid"/>
                <a:miter/>
              </a:ln>
            </p:spPr>
          </p:sp>
          <p:sp>
            <p:nvSpPr>
              <p:cNvPr name="TextBox 48" id="48"/>
              <p:cNvSpPr txBox="true"/>
              <p:nvPr/>
            </p:nvSpPr>
            <p:spPr>
              <a:xfrm>
                <a:off x="0" y="-38100"/>
                <a:ext cx="222801" cy="127594"/>
              </a:xfrm>
              <a:prstGeom prst="rect">
                <a:avLst/>
              </a:prstGeom>
            </p:spPr>
            <p:txBody>
              <a:bodyPr anchor="ctr" rtlCol="false" tIns="53625" lIns="53625" bIns="53625" rIns="53625"/>
              <a:lstStyle/>
              <a:p>
                <a:pPr algn="ctr">
                  <a:lnSpc>
                    <a:spcPts val="3079"/>
                  </a:lnSpc>
                </a:pPr>
              </a:p>
            </p:txBody>
          </p:sp>
        </p:grpSp>
        <p:grpSp>
          <p:nvGrpSpPr>
            <p:cNvPr name="Group 49" id="49"/>
            <p:cNvGrpSpPr/>
            <p:nvPr/>
          </p:nvGrpSpPr>
          <p:grpSpPr>
            <a:xfrm rot="0">
              <a:off x="1190653" y="5234942"/>
              <a:ext cx="1190653" cy="478257"/>
              <a:chOff x="0" y="0"/>
              <a:chExt cx="222801" cy="89494"/>
            </a:xfrm>
          </p:grpSpPr>
          <p:sp>
            <p:nvSpPr>
              <p:cNvPr name="Freeform 50" id="50"/>
              <p:cNvSpPr/>
              <p:nvPr/>
            </p:nvSpPr>
            <p:spPr>
              <a:xfrm flipH="false" flipV="false" rot="0">
                <a:off x="0" y="0"/>
                <a:ext cx="222801" cy="89494"/>
              </a:xfrm>
              <a:custGeom>
                <a:avLst/>
                <a:gdLst/>
                <a:ahLst/>
                <a:cxnLst/>
                <a:rect r="r" b="b" t="t" l="l"/>
                <a:pathLst>
                  <a:path h="89494" w="222801">
                    <a:moveTo>
                      <a:pt x="0" y="0"/>
                    </a:moveTo>
                    <a:lnTo>
                      <a:pt x="222801" y="0"/>
                    </a:lnTo>
                    <a:lnTo>
                      <a:pt x="222801" y="89494"/>
                    </a:lnTo>
                    <a:lnTo>
                      <a:pt x="0" y="89494"/>
                    </a:lnTo>
                    <a:close/>
                  </a:path>
                </a:pathLst>
              </a:custGeom>
              <a:solidFill>
                <a:srgbClr val="000000">
                  <a:alpha val="0"/>
                </a:srgbClr>
              </a:solidFill>
              <a:ln w="38100" cap="sq">
                <a:solidFill>
                  <a:srgbClr val="057941"/>
                </a:solidFill>
                <a:prstDash val="solid"/>
                <a:miter/>
              </a:ln>
            </p:spPr>
          </p:sp>
          <p:sp>
            <p:nvSpPr>
              <p:cNvPr name="TextBox 51" id="51"/>
              <p:cNvSpPr txBox="true"/>
              <p:nvPr/>
            </p:nvSpPr>
            <p:spPr>
              <a:xfrm>
                <a:off x="0" y="-38100"/>
                <a:ext cx="222801" cy="127594"/>
              </a:xfrm>
              <a:prstGeom prst="rect">
                <a:avLst/>
              </a:prstGeom>
            </p:spPr>
            <p:txBody>
              <a:bodyPr anchor="ctr" rtlCol="false" tIns="53625" lIns="53625" bIns="53625" rIns="53625"/>
              <a:lstStyle/>
              <a:p>
                <a:pPr algn="ctr">
                  <a:lnSpc>
                    <a:spcPts val="3079"/>
                  </a:lnSpc>
                </a:pPr>
              </a:p>
            </p:txBody>
          </p:sp>
        </p:grpSp>
        <p:grpSp>
          <p:nvGrpSpPr>
            <p:cNvPr name="Group 52" id="52"/>
            <p:cNvGrpSpPr/>
            <p:nvPr/>
          </p:nvGrpSpPr>
          <p:grpSpPr>
            <a:xfrm rot="0">
              <a:off x="2381306" y="4848762"/>
              <a:ext cx="1190653" cy="453211"/>
              <a:chOff x="0" y="0"/>
              <a:chExt cx="222801" cy="84807"/>
            </a:xfrm>
          </p:grpSpPr>
          <p:sp>
            <p:nvSpPr>
              <p:cNvPr name="Freeform 53" id="53"/>
              <p:cNvSpPr/>
              <p:nvPr/>
            </p:nvSpPr>
            <p:spPr>
              <a:xfrm flipH="false" flipV="false" rot="0">
                <a:off x="0" y="0"/>
                <a:ext cx="222801" cy="84807"/>
              </a:xfrm>
              <a:custGeom>
                <a:avLst/>
                <a:gdLst/>
                <a:ahLst/>
                <a:cxnLst/>
                <a:rect r="r" b="b" t="t" l="l"/>
                <a:pathLst>
                  <a:path h="84807" w="222801">
                    <a:moveTo>
                      <a:pt x="0" y="0"/>
                    </a:moveTo>
                    <a:lnTo>
                      <a:pt x="222801" y="0"/>
                    </a:lnTo>
                    <a:lnTo>
                      <a:pt x="222801" y="84807"/>
                    </a:lnTo>
                    <a:lnTo>
                      <a:pt x="0" y="84807"/>
                    </a:lnTo>
                    <a:close/>
                  </a:path>
                </a:pathLst>
              </a:custGeom>
              <a:solidFill>
                <a:srgbClr val="000000">
                  <a:alpha val="0"/>
                </a:srgbClr>
              </a:solidFill>
              <a:ln w="38100" cap="sq">
                <a:solidFill>
                  <a:srgbClr val="057941"/>
                </a:solidFill>
                <a:prstDash val="solid"/>
                <a:miter/>
              </a:ln>
            </p:spPr>
          </p:sp>
          <p:sp>
            <p:nvSpPr>
              <p:cNvPr name="TextBox 54" id="54"/>
              <p:cNvSpPr txBox="true"/>
              <p:nvPr/>
            </p:nvSpPr>
            <p:spPr>
              <a:xfrm>
                <a:off x="0" y="-38100"/>
                <a:ext cx="222801" cy="122907"/>
              </a:xfrm>
              <a:prstGeom prst="rect">
                <a:avLst/>
              </a:prstGeom>
            </p:spPr>
            <p:txBody>
              <a:bodyPr anchor="ctr" rtlCol="false" tIns="53625" lIns="53625" bIns="53625" rIns="53625"/>
              <a:lstStyle/>
              <a:p>
                <a:pPr algn="ctr">
                  <a:lnSpc>
                    <a:spcPts val="3079"/>
                  </a:lnSpc>
                </a:pPr>
              </a:p>
            </p:txBody>
          </p:sp>
        </p:grpSp>
      </p:grpSp>
      <p:sp>
        <p:nvSpPr>
          <p:cNvPr name="TextBox 55" id="55"/>
          <p:cNvSpPr txBox="true"/>
          <p:nvPr/>
        </p:nvSpPr>
        <p:spPr>
          <a:xfrm rot="0">
            <a:off x="2093404" y="581489"/>
            <a:ext cx="14101192" cy="761072"/>
          </a:xfrm>
          <a:prstGeom prst="rect">
            <a:avLst/>
          </a:prstGeom>
        </p:spPr>
        <p:txBody>
          <a:bodyPr anchor="t" rtlCol="false" tIns="0" lIns="0" bIns="0" rIns="0">
            <a:spAutoFit/>
          </a:bodyPr>
          <a:lstStyle/>
          <a:p>
            <a:pPr algn="l">
              <a:lnSpc>
                <a:spcPts val="5826"/>
              </a:lnSpc>
            </a:pPr>
            <a:r>
              <a:rPr lang="en-US" sz="4161" spc="753">
                <a:solidFill>
                  <a:srgbClr val="0D0D0D"/>
                </a:solidFill>
                <a:latin typeface="Horizon"/>
                <a:ea typeface="Horizon"/>
                <a:cs typeface="Horizon"/>
                <a:sym typeface="Horizon"/>
              </a:rPr>
              <a:t>ANALYSIS COHORT HEATMAP</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1837287" y="598803"/>
            <a:ext cx="3553843" cy="9525"/>
          </a:xfrm>
          <a:prstGeom prst="line">
            <a:avLst/>
          </a:prstGeom>
          <a:ln cap="flat" w="19050">
            <a:solidFill>
              <a:srgbClr val="0D0D0D"/>
            </a:solidFill>
            <a:prstDash val="solid"/>
            <a:headEnd type="none" len="sm" w="sm"/>
            <a:tailEnd type="none" len="sm" w="sm"/>
          </a:ln>
        </p:spPr>
      </p:sp>
      <p:grpSp>
        <p:nvGrpSpPr>
          <p:cNvPr name="Group 4" id="4"/>
          <p:cNvGrpSpPr/>
          <p:nvPr/>
        </p:nvGrpSpPr>
        <p:grpSpPr>
          <a:xfrm rot="0">
            <a:off x="2552696" y="8525370"/>
            <a:ext cx="14162930" cy="687387"/>
            <a:chOff x="0" y="0"/>
            <a:chExt cx="3730155" cy="181040"/>
          </a:xfrm>
        </p:grpSpPr>
        <p:sp>
          <p:nvSpPr>
            <p:cNvPr name="Freeform 5" id="5"/>
            <p:cNvSpPr/>
            <p:nvPr/>
          </p:nvSpPr>
          <p:spPr>
            <a:xfrm flipH="false" flipV="false" rot="0">
              <a:off x="0" y="0"/>
              <a:ext cx="3730154" cy="181040"/>
            </a:xfrm>
            <a:custGeom>
              <a:avLst/>
              <a:gdLst/>
              <a:ahLst/>
              <a:cxnLst/>
              <a:rect r="r" b="b" t="t" l="l"/>
              <a:pathLst>
                <a:path h="181040" w="3730154">
                  <a:moveTo>
                    <a:pt x="11479" y="0"/>
                  </a:moveTo>
                  <a:lnTo>
                    <a:pt x="3718675" y="0"/>
                  </a:lnTo>
                  <a:cubicBezTo>
                    <a:pt x="3725015" y="0"/>
                    <a:pt x="3730154" y="5139"/>
                    <a:pt x="3730154" y="11479"/>
                  </a:cubicBezTo>
                  <a:lnTo>
                    <a:pt x="3730154" y="169561"/>
                  </a:lnTo>
                  <a:cubicBezTo>
                    <a:pt x="3730154" y="172605"/>
                    <a:pt x="3728945" y="175525"/>
                    <a:pt x="3726792" y="177678"/>
                  </a:cubicBezTo>
                  <a:cubicBezTo>
                    <a:pt x="3724639" y="179831"/>
                    <a:pt x="3721720" y="181040"/>
                    <a:pt x="3718675" y="181040"/>
                  </a:cubicBezTo>
                  <a:lnTo>
                    <a:pt x="11479" y="181040"/>
                  </a:lnTo>
                  <a:cubicBezTo>
                    <a:pt x="5139" y="181040"/>
                    <a:pt x="0" y="175901"/>
                    <a:pt x="0" y="169561"/>
                  </a:cubicBezTo>
                  <a:lnTo>
                    <a:pt x="0" y="11479"/>
                  </a:lnTo>
                  <a:cubicBezTo>
                    <a:pt x="0" y="5139"/>
                    <a:pt x="5139" y="0"/>
                    <a:pt x="11479" y="0"/>
                  </a:cubicBezTo>
                  <a:close/>
                </a:path>
              </a:pathLst>
            </a:custGeom>
            <a:solidFill>
              <a:srgbClr val="000000"/>
            </a:solidFill>
          </p:spPr>
        </p:sp>
        <p:sp>
          <p:nvSpPr>
            <p:cNvPr name="TextBox 6" id="6"/>
            <p:cNvSpPr txBox="true"/>
            <p:nvPr/>
          </p:nvSpPr>
          <p:spPr>
            <a:xfrm>
              <a:off x="0" y="-57150"/>
              <a:ext cx="3730155" cy="238190"/>
            </a:xfrm>
            <a:prstGeom prst="rect">
              <a:avLst/>
            </a:prstGeom>
          </p:spPr>
          <p:txBody>
            <a:bodyPr anchor="ctr" rtlCol="false" tIns="50800" lIns="50800" bIns="50800" rIns="50800"/>
            <a:lstStyle/>
            <a:p>
              <a:pPr algn="l">
                <a:lnSpc>
                  <a:spcPts val="3079"/>
                </a:lnSpc>
              </a:pPr>
              <a:r>
                <a:rPr lang="en-US" sz="2199" b="true">
                  <a:solidFill>
                    <a:srgbClr val="FFFFFF"/>
                  </a:solidFill>
                  <a:latin typeface="Poppins Bold"/>
                  <a:ea typeface="Poppins Bold"/>
                  <a:cs typeface="Poppins Bold"/>
                  <a:sym typeface="Poppins Bold"/>
                </a:rPr>
                <a:t>   The cohorts from January 2019, February 2019, and March 2019 show higher initial retention rates </a:t>
              </a:r>
            </a:p>
          </p:txBody>
        </p:sp>
      </p:grpSp>
      <p:grpSp>
        <p:nvGrpSpPr>
          <p:cNvPr name="Group 7" id="7"/>
          <p:cNvGrpSpPr/>
          <p:nvPr/>
        </p:nvGrpSpPr>
        <p:grpSpPr>
          <a:xfrm rot="0">
            <a:off x="1572373" y="8525370"/>
            <a:ext cx="687387" cy="703228"/>
            <a:chOff x="0" y="0"/>
            <a:chExt cx="812800" cy="831531"/>
          </a:xfrm>
        </p:grpSpPr>
        <p:sp>
          <p:nvSpPr>
            <p:cNvPr name="Freeform 8" id="8"/>
            <p:cNvSpPr/>
            <p:nvPr/>
          </p:nvSpPr>
          <p:spPr>
            <a:xfrm flipH="false" flipV="false" rot="0">
              <a:off x="0" y="0"/>
              <a:ext cx="812800" cy="831531"/>
            </a:xfrm>
            <a:custGeom>
              <a:avLst/>
              <a:gdLst/>
              <a:ahLst/>
              <a:cxnLst/>
              <a:rect r="r" b="b" t="t" l="l"/>
              <a:pathLst>
                <a:path h="831531" w="812800">
                  <a:moveTo>
                    <a:pt x="406400" y="0"/>
                  </a:moveTo>
                  <a:cubicBezTo>
                    <a:pt x="181951" y="0"/>
                    <a:pt x="0" y="186145"/>
                    <a:pt x="0" y="415765"/>
                  </a:cubicBezTo>
                  <a:cubicBezTo>
                    <a:pt x="0" y="645386"/>
                    <a:pt x="181951" y="831531"/>
                    <a:pt x="406400" y="831531"/>
                  </a:cubicBezTo>
                  <a:cubicBezTo>
                    <a:pt x="630849" y="831531"/>
                    <a:pt x="812800" y="645386"/>
                    <a:pt x="812800" y="415765"/>
                  </a:cubicBezTo>
                  <a:cubicBezTo>
                    <a:pt x="812800" y="186145"/>
                    <a:pt x="630849" y="0"/>
                    <a:pt x="406400" y="0"/>
                  </a:cubicBezTo>
                  <a:close/>
                </a:path>
              </a:pathLst>
            </a:custGeom>
            <a:solidFill>
              <a:srgbClr val="000000"/>
            </a:solidFill>
          </p:spPr>
        </p:sp>
        <p:sp>
          <p:nvSpPr>
            <p:cNvPr name="TextBox 9" id="9"/>
            <p:cNvSpPr txBox="true"/>
            <p:nvPr/>
          </p:nvSpPr>
          <p:spPr>
            <a:xfrm>
              <a:off x="76200" y="20806"/>
              <a:ext cx="660400" cy="732769"/>
            </a:xfrm>
            <a:prstGeom prst="rect">
              <a:avLst/>
            </a:prstGeom>
          </p:spPr>
          <p:txBody>
            <a:bodyPr anchor="ctr" rtlCol="false" tIns="50800" lIns="50800" bIns="50800" rIns="50800"/>
            <a:lstStyle/>
            <a:p>
              <a:pPr algn="ctr">
                <a:lnSpc>
                  <a:spcPts val="2799"/>
                </a:lnSpc>
              </a:pPr>
              <a:r>
                <a:rPr lang="en-US" b="true" sz="1999">
                  <a:solidFill>
                    <a:srgbClr val="FFFFFF"/>
                  </a:solidFill>
                  <a:latin typeface="Poppins Bold"/>
                  <a:ea typeface="Poppins Bold"/>
                  <a:cs typeface="Poppins Bold"/>
                  <a:sym typeface="Poppins Bold"/>
                </a:rPr>
                <a:t>1</a:t>
              </a:r>
            </a:p>
          </p:txBody>
        </p:sp>
      </p:grpSp>
      <p:grpSp>
        <p:nvGrpSpPr>
          <p:cNvPr name="Group 10" id="10"/>
          <p:cNvGrpSpPr/>
          <p:nvPr/>
        </p:nvGrpSpPr>
        <p:grpSpPr>
          <a:xfrm rot="0">
            <a:off x="2552696" y="9266698"/>
            <a:ext cx="14162930" cy="677086"/>
            <a:chOff x="0" y="0"/>
            <a:chExt cx="3730155" cy="178327"/>
          </a:xfrm>
        </p:grpSpPr>
        <p:sp>
          <p:nvSpPr>
            <p:cNvPr name="Freeform 11" id="11"/>
            <p:cNvSpPr/>
            <p:nvPr/>
          </p:nvSpPr>
          <p:spPr>
            <a:xfrm flipH="false" flipV="false" rot="0">
              <a:off x="0" y="0"/>
              <a:ext cx="3730154" cy="178327"/>
            </a:xfrm>
            <a:custGeom>
              <a:avLst/>
              <a:gdLst/>
              <a:ahLst/>
              <a:cxnLst/>
              <a:rect r="r" b="b" t="t" l="l"/>
              <a:pathLst>
                <a:path h="178327" w="3730154">
                  <a:moveTo>
                    <a:pt x="11479" y="0"/>
                  </a:moveTo>
                  <a:lnTo>
                    <a:pt x="3718675" y="0"/>
                  </a:lnTo>
                  <a:cubicBezTo>
                    <a:pt x="3725015" y="0"/>
                    <a:pt x="3730154" y="5139"/>
                    <a:pt x="3730154" y="11479"/>
                  </a:cubicBezTo>
                  <a:lnTo>
                    <a:pt x="3730154" y="166848"/>
                  </a:lnTo>
                  <a:cubicBezTo>
                    <a:pt x="3730154" y="169892"/>
                    <a:pt x="3728945" y="172812"/>
                    <a:pt x="3726792" y="174965"/>
                  </a:cubicBezTo>
                  <a:cubicBezTo>
                    <a:pt x="3724639" y="177118"/>
                    <a:pt x="3721720" y="178327"/>
                    <a:pt x="3718675" y="178327"/>
                  </a:cubicBezTo>
                  <a:lnTo>
                    <a:pt x="11479" y="178327"/>
                  </a:lnTo>
                  <a:cubicBezTo>
                    <a:pt x="5139" y="178327"/>
                    <a:pt x="0" y="173188"/>
                    <a:pt x="0" y="166848"/>
                  </a:cubicBezTo>
                  <a:lnTo>
                    <a:pt x="0" y="11479"/>
                  </a:lnTo>
                  <a:cubicBezTo>
                    <a:pt x="0" y="5139"/>
                    <a:pt x="5139" y="0"/>
                    <a:pt x="11479" y="0"/>
                  </a:cubicBezTo>
                  <a:close/>
                </a:path>
              </a:pathLst>
            </a:custGeom>
            <a:solidFill>
              <a:srgbClr val="000000"/>
            </a:solidFill>
          </p:spPr>
        </p:sp>
        <p:sp>
          <p:nvSpPr>
            <p:cNvPr name="TextBox 12" id="12"/>
            <p:cNvSpPr txBox="true"/>
            <p:nvPr/>
          </p:nvSpPr>
          <p:spPr>
            <a:xfrm>
              <a:off x="0" y="-57150"/>
              <a:ext cx="3730155" cy="235477"/>
            </a:xfrm>
            <a:prstGeom prst="rect">
              <a:avLst/>
            </a:prstGeom>
          </p:spPr>
          <p:txBody>
            <a:bodyPr anchor="ctr" rtlCol="false" tIns="50800" lIns="50800" bIns="50800" rIns="50800"/>
            <a:lstStyle/>
            <a:p>
              <a:pPr algn="l">
                <a:lnSpc>
                  <a:spcPts val="3079"/>
                </a:lnSpc>
              </a:pPr>
              <a:r>
                <a:rPr lang="en-US" sz="2199" b="true">
                  <a:solidFill>
                    <a:srgbClr val="FFFFFF"/>
                  </a:solidFill>
                  <a:latin typeface="Poppins Bold"/>
                  <a:ea typeface="Poppins Bold"/>
                  <a:cs typeface="Poppins Bold"/>
                  <a:sym typeface="Poppins Bold"/>
                </a:rPr>
                <a:t>   compared to other cohorts.</a:t>
              </a:r>
            </a:p>
          </p:txBody>
        </p:sp>
      </p:grpSp>
      <p:sp>
        <p:nvSpPr>
          <p:cNvPr name="Freeform 13" id="13"/>
          <p:cNvSpPr/>
          <p:nvPr/>
        </p:nvSpPr>
        <p:spPr>
          <a:xfrm flipH="false" flipV="false" rot="0">
            <a:off x="3291217" y="1554344"/>
            <a:ext cx="11705566" cy="6686804"/>
          </a:xfrm>
          <a:custGeom>
            <a:avLst/>
            <a:gdLst/>
            <a:ahLst/>
            <a:cxnLst/>
            <a:rect r="r" b="b" t="t" l="l"/>
            <a:pathLst>
              <a:path h="6686804" w="11705566">
                <a:moveTo>
                  <a:pt x="0" y="0"/>
                </a:moveTo>
                <a:lnTo>
                  <a:pt x="11705566" y="0"/>
                </a:lnTo>
                <a:lnTo>
                  <a:pt x="11705566" y="6686805"/>
                </a:lnTo>
                <a:lnTo>
                  <a:pt x="0" y="6686805"/>
                </a:lnTo>
                <a:lnTo>
                  <a:pt x="0" y="0"/>
                </a:lnTo>
                <a:close/>
              </a:path>
            </a:pathLst>
          </a:custGeom>
          <a:blipFill>
            <a:blip r:embed="rId3"/>
            <a:stretch>
              <a:fillRect l="0" t="0" r="0" b="0"/>
            </a:stretch>
          </a:blipFill>
        </p:spPr>
      </p:sp>
      <p:sp>
        <p:nvSpPr>
          <p:cNvPr name="TextBox 14" id="14"/>
          <p:cNvSpPr txBox="true"/>
          <p:nvPr/>
        </p:nvSpPr>
        <p:spPr>
          <a:xfrm rot="0">
            <a:off x="543891" y="228916"/>
            <a:ext cx="969619" cy="644525"/>
          </a:xfrm>
          <a:prstGeom prst="rect">
            <a:avLst/>
          </a:prstGeom>
        </p:spPr>
        <p:txBody>
          <a:bodyPr anchor="t" rtlCol="false" tIns="0" lIns="0" bIns="0" rIns="0">
            <a:spAutoFit/>
          </a:bodyPr>
          <a:lstStyle/>
          <a:p>
            <a:pPr algn="l">
              <a:lnSpc>
                <a:spcPts val="4900"/>
              </a:lnSpc>
            </a:pPr>
            <a:r>
              <a:rPr lang="en-US" sz="3500">
                <a:solidFill>
                  <a:srgbClr val="444E55"/>
                </a:solidFill>
                <a:latin typeface="Horizon"/>
                <a:ea typeface="Horizon"/>
                <a:cs typeface="Horizon"/>
                <a:sym typeface="Horizon"/>
              </a:rPr>
              <a:t>08</a:t>
            </a:r>
          </a:p>
        </p:txBody>
      </p:sp>
      <p:sp>
        <p:nvSpPr>
          <p:cNvPr name="TextBox 15" id="15"/>
          <p:cNvSpPr txBox="true"/>
          <p:nvPr/>
        </p:nvSpPr>
        <p:spPr>
          <a:xfrm rot="0">
            <a:off x="2093404" y="638888"/>
            <a:ext cx="14101192" cy="761072"/>
          </a:xfrm>
          <a:prstGeom prst="rect">
            <a:avLst/>
          </a:prstGeom>
        </p:spPr>
        <p:txBody>
          <a:bodyPr anchor="t" rtlCol="false" tIns="0" lIns="0" bIns="0" rIns="0">
            <a:spAutoFit/>
          </a:bodyPr>
          <a:lstStyle/>
          <a:p>
            <a:pPr algn="l">
              <a:lnSpc>
                <a:spcPts val="5826"/>
              </a:lnSpc>
            </a:pPr>
            <a:r>
              <a:rPr lang="en-US" sz="4161" spc="753">
                <a:solidFill>
                  <a:srgbClr val="0D0D0D"/>
                </a:solidFill>
                <a:latin typeface="Horizon"/>
                <a:ea typeface="Horizon"/>
                <a:cs typeface="Horizon"/>
                <a:sym typeface="Horizon"/>
              </a:rPr>
              <a:t>ANALYSIS COHORT LINEPLOT</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DAGZEaKGDao</dc:identifier>
  <dcterms:modified xsi:type="dcterms:W3CDTF">2011-08-01T06:04:30Z</dcterms:modified>
  <cp:revision>1</cp:revision>
  <dc:title>Corporate</dc:title>
</cp:coreProperties>
</file>